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81"/>
  </p:notesMasterIdLst>
  <p:handoutMasterIdLst>
    <p:handoutMasterId r:id="rId82"/>
  </p:handoutMasterIdLst>
  <p:sldIdLst>
    <p:sldId id="9228" r:id="rId2"/>
    <p:sldId id="9234" r:id="rId3"/>
    <p:sldId id="9470" r:id="rId4"/>
    <p:sldId id="9471" r:id="rId5"/>
    <p:sldId id="9230" r:id="rId6"/>
    <p:sldId id="9472" r:id="rId7"/>
    <p:sldId id="9232" r:id="rId8"/>
    <p:sldId id="9233" r:id="rId9"/>
    <p:sldId id="9473" r:id="rId10"/>
    <p:sldId id="9235" r:id="rId11"/>
    <p:sldId id="9236" r:id="rId12"/>
    <p:sldId id="9474" r:id="rId13"/>
    <p:sldId id="9475" r:id="rId14"/>
    <p:sldId id="9476" r:id="rId15"/>
    <p:sldId id="9305" r:id="rId16"/>
    <p:sldId id="9477" r:id="rId17"/>
    <p:sldId id="9478" r:id="rId18"/>
    <p:sldId id="9479" r:id="rId19"/>
    <p:sldId id="9480" r:id="rId20"/>
    <p:sldId id="9481" r:id="rId21"/>
    <p:sldId id="9482" r:id="rId22"/>
    <p:sldId id="9483" r:id="rId23"/>
    <p:sldId id="9318" r:id="rId24"/>
    <p:sldId id="9217" r:id="rId25"/>
    <p:sldId id="9485" r:id="rId26"/>
    <p:sldId id="9229" r:id="rId27"/>
    <p:sldId id="9237" r:id="rId28"/>
    <p:sldId id="9489" r:id="rId29"/>
    <p:sldId id="9239" r:id="rId30"/>
    <p:sldId id="9240" r:id="rId31"/>
    <p:sldId id="9241" r:id="rId32"/>
    <p:sldId id="9242" r:id="rId33"/>
    <p:sldId id="9243" r:id="rId34"/>
    <p:sldId id="9245" r:id="rId35"/>
    <p:sldId id="9450" r:id="rId36"/>
    <p:sldId id="9490" r:id="rId37"/>
    <p:sldId id="9491" r:id="rId38"/>
    <p:sldId id="9493" r:id="rId39"/>
    <p:sldId id="9494" r:id="rId40"/>
    <p:sldId id="9495" r:id="rId41"/>
    <p:sldId id="9496" r:id="rId42"/>
    <p:sldId id="9497" r:id="rId43"/>
    <p:sldId id="9498" r:id="rId44"/>
    <p:sldId id="9499" r:id="rId45"/>
    <p:sldId id="9500" r:id="rId46"/>
    <p:sldId id="9231" r:id="rId47"/>
    <p:sldId id="9501" r:id="rId48"/>
    <p:sldId id="9502" r:id="rId49"/>
    <p:sldId id="9503" r:id="rId50"/>
    <p:sldId id="9505" r:id="rId51"/>
    <p:sldId id="9506" r:id="rId52"/>
    <p:sldId id="9238" r:id="rId53"/>
    <p:sldId id="9507" r:id="rId54"/>
    <p:sldId id="9508" r:id="rId55"/>
    <p:sldId id="9509" r:id="rId56"/>
    <p:sldId id="9510" r:id="rId57"/>
    <p:sldId id="9512" r:id="rId58"/>
    <p:sldId id="9513" r:id="rId59"/>
    <p:sldId id="9514" r:id="rId60"/>
    <p:sldId id="9515" r:id="rId61"/>
    <p:sldId id="9516" r:id="rId62"/>
    <p:sldId id="9517" r:id="rId63"/>
    <p:sldId id="9518" r:id="rId64"/>
    <p:sldId id="9519" r:id="rId65"/>
    <p:sldId id="9520" r:id="rId66"/>
    <p:sldId id="9521" r:id="rId67"/>
    <p:sldId id="9522" r:id="rId68"/>
    <p:sldId id="9523" r:id="rId69"/>
    <p:sldId id="9524" r:id="rId70"/>
    <p:sldId id="9525" r:id="rId71"/>
    <p:sldId id="9526" r:id="rId72"/>
    <p:sldId id="9527" r:id="rId73"/>
    <p:sldId id="9528" r:id="rId74"/>
    <p:sldId id="9529" r:id="rId75"/>
    <p:sldId id="9530" r:id="rId76"/>
    <p:sldId id="9531" r:id="rId77"/>
    <p:sldId id="9532" r:id="rId78"/>
    <p:sldId id="9533" r:id="rId79"/>
    <p:sldId id="9534" r:id="rId80"/>
  </p:sldIdLst>
  <p:sldSz cx="12858750" cy="7232650"/>
  <p:notesSz cx="6858000" cy="9144000"/>
  <p:custDataLst>
    <p:tags r:id="rId83"/>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A3"/>
    <a:srgbClr val="1092F1"/>
    <a:srgbClr val="007DFA"/>
    <a:srgbClr val="969696"/>
    <a:srgbClr val="2278F4"/>
    <a:srgbClr val="000000"/>
    <a:srgbClr val="FF3B5E"/>
    <a:srgbClr val="18A6FF"/>
    <a:srgbClr val="F2F2F2"/>
    <a:srgbClr val="4B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3" autoAdjust="0"/>
    <p:restoredTop sz="86691" autoAdjust="0"/>
  </p:normalViewPr>
  <p:slideViewPr>
    <p:cSldViewPr>
      <p:cViewPr varScale="1">
        <p:scale>
          <a:sx n="69" d="100"/>
          <a:sy n="69" d="100"/>
        </p:scale>
        <p:origin x="1102" y="29"/>
      </p:cViewPr>
      <p:guideLst>
        <p:guide orient="horz" pos="328"/>
        <p:guide pos="4050"/>
        <p:guide pos="557"/>
        <p:guide orient="horz" pos="4183"/>
        <p:guide pos="7497"/>
        <p:guide pos="6908"/>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2022/2/9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2022/2/9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71290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186975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305915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2479290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2030207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975568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375644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2225310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4188993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3489663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2378327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2493016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625833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1443193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819164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3351032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1113432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2665283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3173638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263758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324329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2251720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617589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38813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3491294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332891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35</a:t>
            </a:fld>
            <a:endParaRPr lang="zh-CN" altLang="en-US"/>
          </a:p>
        </p:txBody>
      </p:sp>
    </p:spTree>
    <p:extLst>
      <p:ext uri="{BB962C8B-B14F-4D97-AF65-F5344CB8AC3E}">
        <p14:creationId xmlns:p14="http://schemas.microsoft.com/office/powerpoint/2010/main" val="3943408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36</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37</a:t>
            </a:fld>
            <a:endParaRPr lang="zh-CN" altLang="en-US"/>
          </a:p>
        </p:txBody>
      </p:sp>
    </p:spTree>
    <p:extLst>
      <p:ext uri="{BB962C8B-B14F-4D97-AF65-F5344CB8AC3E}">
        <p14:creationId xmlns:p14="http://schemas.microsoft.com/office/powerpoint/2010/main" val="648284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710777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39</a:t>
            </a:fld>
            <a:endParaRPr lang="zh-CN" altLang="en-US"/>
          </a:p>
        </p:txBody>
      </p:sp>
    </p:spTree>
    <p:extLst>
      <p:ext uri="{BB962C8B-B14F-4D97-AF65-F5344CB8AC3E}">
        <p14:creationId xmlns:p14="http://schemas.microsoft.com/office/powerpoint/2010/main" val="2002547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13501676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40</a:t>
            </a:fld>
            <a:endParaRPr lang="zh-CN" altLang="en-US"/>
          </a:p>
        </p:txBody>
      </p:sp>
    </p:spTree>
    <p:extLst>
      <p:ext uri="{BB962C8B-B14F-4D97-AF65-F5344CB8AC3E}">
        <p14:creationId xmlns:p14="http://schemas.microsoft.com/office/powerpoint/2010/main" val="1296054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41</a:t>
            </a:fld>
            <a:endParaRPr lang="zh-CN" altLang="en-US"/>
          </a:p>
        </p:txBody>
      </p:sp>
    </p:spTree>
    <p:extLst>
      <p:ext uri="{BB962C8B-B14F-4D97-AF65-F5344CB8AC3E}">
        <p14:creationId xmlns:p14="http://schemas.microsoft.com/office/powerpoint/2010/main" val="604822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42</a:t>
            </a:fld>
            <a:endParaRPr lang="zh-CN" altLang="en-US"/>
          </a:p>
        </p:txBody>
      </p:sp>
    </p:spTree>
    <p:extLst>
      <p:ext uri="{BB962C8B-B14F-4D97-AF65-F5344CB8AC3E}">
        <p14:creationId xmlns:p14="http://schemas.microsoft.com/office/powerpoint/2010/main" val="6639565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extLst>
      <p:ext uri="{BB962C8B-B14F-4D97-AF65-F5344CB8AC3E}">
        <p14:creationId xmlns:p14="http://schemas.microsoft.com/office/powerpoint/2010/main" val="7811988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44</a:t>
            </a:fld>
            <a:endParaRPr lang="zh-CN" altLang="en-US"/>
          </a:p>
        </p:txBody>
      </p:sp>
    </p:spTree>
    <p:extLst>
      <p:ext uri="{BB962C8B-B14F-4D97-AF65-F5344CB8AC3E}">
        <p14:creationId xmlns:p14="http://schemas.microsoft.com/office/powerpoint/2010/main" val="1495810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45</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46</a:t>
            </a:fld>
            <a:endParaRPr lang="zh-CN" altLang="en-US"/>
          </a:p>
        </p:txBody>
      </p:sp>
    </p:spTree>
    <p:extLst>
      <p:ext uri="{BB962C8B-B14F-4D97-AF65-F5344CB8AC3E}">
        <p14:creationId xmlns:p14="http://schemas.microsoft.com/office/powerpoint/2010/main" val="225799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47</a:t>
            </a:fld>
            <a:endParaRPr lang="zh-CN" altLang="en-US"/>
          </a:p>
        </p:txBody>
      </p:sp>
    </p:spTree>
    <p:extLst>
      <p:ext uri="{BB962C8B-B14F-4D97-AF65-F5344CB8AC3E}">
        <p14:creationId xmlns:p14="http://schemas.microsoft.com/office/powerpoint/2010/main" val="2000157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48</a:t>
            </a:fld>
            <a:endParaRPr lang="zh-CN" altLang="en-US"/>
          </a:p>
        </p:txBody>
      </p:sp>
    </p:spTree>
    <p:extLst>
      <p:ext uri="{BB962C8B-B14F-4D97-AF65-F5344CB8AC3E}">
        <p14:creationId xmlns:p14="http://schemas.microsoft.com/office/powerpoint/2010/main" val="298548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49</a:t>
            </a:fld>
            <a:endParaRPr lang="zh-CN" altLang="en-US"/>
          </a:p>
        </p:txBody>
      </p:sp>
    </p:spTree>
    <p:extLst>
      <p:ext uri="{BB962C8B-B14F-4D97-AF65-F5344CB8AC3E}">
        <p14:creationId xmlns:p14="http://schemas.microsoft.com/office/powerpoint/2010/main" val="3027620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3345798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50</a:t>
            </a:fld>
            <a:endParaRPr lang="zh-CN" altLang="en-US"/>
          </a:p>
        </p:txBody>
      </p:sp>
    </p:spTree>
    <p:extLst>
      <p:ext uri="{BB962C8B-B14F-4D97-AF65-F5344CB8AC3E}">
        <p14:creationId xmlns:p14="http://schemas.microsoft.com/office/powerpoint/2010/main" val="2370846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51</a:t>
            </a:fld>
            <a:endParaRPr lang="zh-CN" altLang="en-US"/>
          </a:p>
        </p:txBody>
      </p:sp>
    </p:spTree>
    <p:extLst>
      <p:ext uri="{BB962C8B-B14F-4D97-AF65-F5344CB8AC3E}">
        <p14:creationId xmlns:p14="http://schemas.microsoft.com/office/powerpoint/2010/main" val="2640347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52</a:t>
            </a:fld>
            <a:endParaRPr lang="zh-CN" altLang="en-US"/>
          </a:p>
        </p:txBody>
      </p:sp>
    </p:spTree>
    <p:extLst>
      <p:ext uri="{BB962C8B-B14F-4D97-AF65-F5344CB8AC3E}">
        <p14:creationId xmlns:p14="http://schemas.microsoft.com/office/powerpoint/2010/main" val="5559492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53</a:t>
            </a:fld>
            <a:endParaRPr lang="zh-CN" altLang="en-US"/>
          </a:p>
        </p:txBody>
      </p:sp>
    </p:spTree>
    <p:extLst>
      <p:ext uri="{BB962C8B-B14F-4D97-AF65-F5344CB8AC3E}">
        <p14:creationId xmlns:p14="http://schemas.microsoft.com/office/powerpoint/2010/main" val="37897432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54</a:t>
            </a:fld>
            <a:endParaRPr lang="zh-CN" altLang="en-US"/>
          </a:p>
        </p:txBody>
      </p:sp>
    </p:spTree>
    <p:extLst>
      <p:ext uri="{BB962C8B-B14F-4D97-AF65-F5344CB8AC3E}">
        <p14:creationId xmlns:p14="http://schemas.microsoft.com/office/powerpoint/2010/main" val="7929776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55</a:t>
            </a:fld>
            <a:endParaRPr lang="zh-CN" altLang="en-US"/>
          </a:p>
        </p:txBody>
      </p:sp>
    </p:spTree>
    <p:extLst>
      <p:ext uri="{BB962C8B-B14F-4D97-AF65-F5344CB8AC3E}">
        <p14:creationId xmlns:p14="http://schemas.microsoft.com/office/powerpoint/2010/main" val="39836726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56</a:t>
            </a:fld>
            <a:endParaRPr lang="zh-CN" altLang="en-US"/>
          </a:p>
        </p:txBody>
      </p:sp>
    </p:spTree>
    <p:extLst>
      <p:ext uri="{BB962C8B-B14F-4D97-AF65-F5344CB8AC3E}">
        <p14:creationId xmlns:p14="http://schemas.microsoft.com/office/powerpoint/2010/main" val="792522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57</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58</a:t>
            </a:fld>
            <a:endParaRPr lang="zh-CN" altLang="en-US"/>
          </a:p>
        </p:txBody>
      </p:sp>
    </p:spTree>
    <p:extLst>
      <p:ext uri="{BB962C8B-B14F-4D97-AF65-F5344CB8AC3E}">
        <p14:creationId xmlns:p14="http://schemas.microsoft.com/office/powerpoint/2010/main" val="21212042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59</a:t>
            </a:fld>
            <a:endParaRPr lang="zh-CN" altLang="en-US"/>
          </a:p>
        </p:txBody>
      </p:sp>
    </p:spTree>
    <p:extLst>
      <p:ext uri="{BB962C8B-B14F-4D97-AF65-F5344CB8AC3E}">
        <p14:creationId xmlns:p14="http://schemas.microsoft.com/office/powerpoint/2010/main" val="159153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18635560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27523595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61</a:t>
            </a:fld>
            <a:endParaRPr lang="zh-CN" altLang="en-US"/>
          </a:p>
        </p:txBody>
      </p:sp>
    </p:spTree>
    <p:extLst>
      <p:ext uri="{BB962C8B-B14F-4D97-AF65-F5344CB8AC3E}">
        <p14:creationId xmlns:p14="http://schemas.microsoft.com/office/powerpoint/2010/main" val="23320023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62</a:t>
            </a:fld>
            <a:endParaRPr lang="zh-CN" altLang="en-US"/>
          </a:p>
        </p:txBody>
      </p:sp>
    </p:spTree>
    <p:extLst>
      <p:ext uri="{BB962C8B-B14F-4D97-AF65-F5344CB8AC3E}">
        <p14:creationId xmlns:p14="http://schemas.microsoft.com/office/powerpoint/2010/main" val="175326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63</a:t>
            </a:fld>
            <a:endParaRPr lang="zh-CN" altLang="en-US"/>
          </a:p>
        </p:txBody>
      </p:sp>
    </p:spTree>
    <p:extLst>
      <p:ext uri="{BB962C8B-B14F-4D97-AF65-F5344CB8AC3E}">
        <p14:creationId xmlns:p14="http://schemas.microsoft.com/office/powerpoint/2010/main" val="5909579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64</a:t>
            </a:fld>
            <a:endParaRPr lang="zh-CN" altLang="en-US"/>
          </a:p>
        </p:txBody>
      </p:sp>
    </p:spTree>
    <p:extLst>
      <p:ext uri="{BB962C8B-B14F-4D97-AF65-F5344CB8AC3E}">
        <p14:creationId xmlns:p14="http://schemas.microsoft.com/office/powerpoint/2010/main" val="802723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65</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66</a:t>
            </a:fld>
            <a:endParaRPr lang="zh-CN" altLang="en-US"/>
          </a:p>
        </p:txBody>
      </p:sp>
    </p:spTree>
    <p:extLst>
      <p:ext uri="{BB962C8B-B14F-4D97-AF65-F5344CB8AC3E}">
        <p14:creationId xmlns:p14="http://schemas.microsoft.com/office/powerpoint/2010/main" val="19259437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67</a:t>
            </a:fld>
            <a:endParaRPr lang="zh-CN" altLang="en-US"/>
          </a:p>
        </p:txBody>
      </p:sp>
    </p:spTree>
    <p:extLst>
      <p:ext uri="{BB962C8B-B14F-4D97-AF65-F5344CB8AC3E}">
        <p14:creationId xmlns:p14="http://schemas.microsoft.com/office/powerpoint/2010/main" val="31484300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68</a:t>
            </a:fld>
            <a:endParaRPr lang="zh-CN" altLang="en-US"/>
          </a:p>
        </p:txBody>
      </p:sp>
    </p:spTree>
    <p:extLst>
      <p:ext uri="{BB962C8B-B14F-4D97-AF65-F5344CB8AC3E}">
        <p14:creationId xmlns:p14="http://schemas.microsoft.com/office/powerpoint/2010/main" val="1618537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69</a:t>
            </a:fld>
            <a:endParaRPr lang="zh-CN" altLang="en-US"/>
          </a:p>
        </p:txBody>
      </p:sp>
    </p:spTree>
    <p:extLst>
      <p:ext uri="{BB962C8B-B14F-4D97-AF65-F5344CB8AC3E}">
        <p14:creationId xmlns:p14="http://schemas.microsoft.com/office/powerpoint/2010/main" val="275586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32271255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70</a:t>
            </a:fld>
            <a:endParaRPr lang="zh-CN" altLang="en-US"/>
          </a:p>
        </p:txBody>
      </p:sp>
    </p:spTree>
    <p:extLst>
      <p:ext uri="{BB962C8B-B14F-4D97-AF65-F5344CB8AC3E}">
        <p14:creationId xmlns:p14="http://schemas.microsoft.com/office/powerpoint/2010/main" val="40634386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71</a:t>
            </a:fld>
            <a:endParaRPr lang="zh-CN" altLang="en-US"/>
          </a:p>
        </p:txBody>
      </p:sp>
    </p:spTree>
    <p:extLst>
      <p:ext uri="{BB962C8B-B14F-4D97-AF65-F5344CB8AC3E}">
        <p14:creationId xmlns:p14="http://schemas.microsoft.com/office/powerpoint/2010/main" val="5284094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72</a:t>
            </a:fld>
            <a:endParaRPr lang="zh-CN" altLang="en-US"/>
          </a:p>
        </p:txBody>
      </p:sp>
    </p:spTree>
    <p:extLst>
      <p:ext uri="{BB962C8B-B14F-4D97-AF65-F5344CB8AC3E}">
        <p14:creationId xmlns:p14="http://schemas.microsoft.com/office/powerpoint/2010/main" val="26647769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73</a:t>
            </a:fld>
            <a:endParaRPr lang="zh-CN" altLang="en-US"/>
          </a:p>
        </p:txBody>
      </p:sp>
    </p:spTree>
    <p:extLst>
      <p:ext uri="{BB962C8B-B14F-4D97-AF65-F5344CB8AC3E}">
        <p14:creationId xmlns:p14="http://schemas.microsoft.com/office/powerpoint/2010/main" val="24388011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74</a:t>
            </a:fld>
            <a:endParaRPr lang="zh-CN" altLang="en-US"/>
          </a:p>
        </p:txBody>
      </p:sp>
    </p:spTree>
    <p:extLst>
      <p:ext uri="{BB962C8B-B14F-4D97-AF65-F5344CB8AC3E}">
        <p14:creationId xmlns:p14="http://schemas.microsoft.com/office/powerpoint/2010/main" val="32592353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75</a:t>
            </a:fld>
            <a:endParaRPr lang="zh-CN" altLang="en-US"/>
          </a:p>
        </p:txBody>
      </p:sp>
    </p:spTree>
    <p:extLst>
      <p:ext uri="{BB962C8B-B14F-4D97-AF65-F5344CB8AC3E}">
        <p14:creationId xmlns:p14="http://schemas.microsoft.com/office/powerpoint/2010/main" val="3417773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76</a:t>
            </a:fld>
            <a:endParaRPr lang="zh-CN" altLang="en-US"/>
          </a:p>
        </p:txBody>
      </p:sp>
    </p:spTree>
    <p:extLst>
      <p:ext uri="{BB962C8B-B14F-4D97-AF65-F5344CB8AC3E}">
        <p14:creationId xmlns:p14="http://schemas.microsoft.com/office/powerpoint/2010/main" val="2417402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77</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78</a:t>
            </a:fld>
            <a:endParaRPr lang="zh-CN" altLang="en-US"/>
          </a:p>
        </p:txBody>
      </p:sp>
    </p:spTree>
    <p:extLst>
      <p:ext uri="{BB962C8B-B14F-4D97-AF65-F5344CB8AC3E}">
        <p14:creationId xmlns:p14="http://schemas.microsoft.com/office/powerpoint/2010/main" val="2986896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79</a:t>
            </a:fld>
            <a:endParaRPr lang="zh-CN" altLang="en-US"/>
          </a:p>
        </p:txBody>
      </p:sp>
    </p:spTree>
    <p:extLst>
      <p:ext uri="{BB962C8B-B14F-4D97-AF65-F5344CB8AC3E}">
        <p14:creationId xmlns:p14="http://schemas.microsoft.com/office/powerpoint/2010/main" val="1328438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561839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18541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B58CA9C-A61B-4218-B89C-765C4AE4CBCF}"/>
              </a:ext>
            </a:extLst>
          </p:cNvPr>
          <p:cNvGrpSpPr/>
          <p:nvPr userDrawn="1"/>
        </p:nvGrpSpPr>
        <p:grpSpPr>
          <a:xfrm>
            <a:off x="-1" y="0"/>
            <a:ext cx="12858243" cy="7232650"/>
            <a:chOff x="-1" y="0"/>
            <a:chExt cx="11520489" cy="6480175"/>
          </a:xfrm>
        </p:grpSpPr>
        <p:sp>
          <p:nvSpPr>
            <p:cNvPr id="16" name="矩形 15">
              <a:extLst>
                <a:ext uri="{FF2B5EF4-FFF2-40B4-BE49-F238E27FC236}">
                  <a16:creationId xmlns:a16="http://schemas.microsoft.com/office/drawing/2014/main" id="{EAE98536-CFB6-41B1-A838-44066568C945}"/>
                </a:ext>
              </a:extLst>
            </p:cNvPr>
            <p:cNvSpPr/>
            <p:nvPr userDrawn="1"/>
          </p:nvSpPr>
          <p:spPr>
            <a:xfrm>
              <a:off x="71612" y="71736"/>
              <a:ext cx="11377264" cy="6336703"/>
            </a:xfrm>
            <a:prstGeom prst="rect">
              <a:avLst/>
            </a:prstGeom>
            <a:noFill/>
            <a:ln w="25400" cap="flat" cmpd="sng" algn="ctr">
              <a:solidFill>
                <a:sysClr val="window" lastClr="FFFFFF">
                  <a:lumMod val="65000"/>
                </a:sysClr>
              </a:solid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任意多边形: 形状 16">
              <a:extLst>
                <a:ext uri="{FF2B5EF4-FFF2-40B4-BE49-F238E27FC236}">
                  <a16:creationId xmlns:a16="http://schemas.microsoft.com/office/drawing/2014/main" id="{DBBE4815-B6B0-4394-BC94-8AAD066B124D}"/>
                </a:ext>
              </a:extLst>
            </p:cNvPr>
            <p:cNvSpPr/>
            <p:nvPr userDrawn="1"/>
          </p:nvSpPr>
          <p:spPr>
            <a:xfrm rot="16200000" flipH="1">
              <a:off x="275597" y="-275598"/>
              <a:ext cx="1403883" cy="1955080"/>
            </a:xfrm>
            <a:custGeom>
              <a:avLst/>
              <a:gdLst>
                <a:gd name="connsiteX0" fmla="*/ 0 w 1403883"/>
                <a:gd name="connsiteY0" fmla="*/ 1573594 h 1955080"/>
                <a:gd name="connsiteX1" fmla="*/ 0 w 1403883"/>
                <a:gd name="connsiteY1" fmla="*/ 1955080 h 1955080"/>
                <a:gd name="connsiteX2" fmla="*/ 95371 w 1403883"/>
                <a:gd name="connsiteY2" fmla="*/ 1859708 h 1955080"/>
                <a:gd name="connsiteX3" fmla="*/ 95371 w 1403883"/>
                <a:gd name="connsiteY3" fmla="*/ 1716691 h 1955080"/>
                <a:gd name="connsiteX4" fmla="*/ 95371 w 1403883"/>
                <a:gd name="connsiteY4" fmla="*/ 1716691 h 1955080"/>
                <a:gd name="connsiteX5" fmla="*/ 95371 w 1403883"/>
                <a:gd name="connsiteY5" fmla="*/ 95372 h 1955080"/>
                <a:gd name="connsiteX6" fmla="*/ 1138962 w 1403883"/>
                <a:gd name="connsiteY6" fmla="*/ 95372 h 1955080"/>
                <a:gd name="connsiteX7" fmla="*/ 1138962 w 1403883"/>
                <a:gd name="connsiteY7" fmla="*/ 95371 h 1955080"/>
                <a:gd name="connsiteX8" fmla="*/ 1308511 w 1403883"/>
                <a:gd name="connsiteY8" fmla="*/ 95371 h 1955080"/>
                <a:gd name="connsiteX9" fmla="*/ 1403883 w 1403883"/>
                <a:gd name="connsiteY9" fmla="*/ 0 h 1955080"/>
                <a:gd name="connsiteX10" fmla="*/ 1022396 w 1403883"/>
                <a:gd name="connsiteY10" fmla="*/ 0 h 1955080"/>
                <a:gd name="connsiteX11" fmla="*/ 1022395 w 1403883"/>
                <a:gd name="connsiteY11" fmla="*/ 1 h 1955080"/>
                <a:gd name="connsiteX12" fmla="*/ 1 w 1403883"/>
                <a:gd name="connsiteY12" fmla="*/ 1 h 1955080"/>
                <a:gd name="connsiteX13" fmla="*/ 1 w 1403883"/>
                <a:gd name="connsiteY13" fmla="*/ 47686 h 1955080"/>
                <a:gd name="connsiteX14" fmla="*/ 0 w 1403883"/>
                <a:gd name="connsiteY14" fmla="*/ 47686 h 1955080"/>
                <a:gd name="connsiteX15" fmla="*/ 0 w 1403883"/>
                <a:gd name="connsiteY15" fmla="*/ 1573594 h 195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5080">
                  <a:moveTo>
                    <a:pt x="0" y="1573594"/>
                  </a:moveTo>
                  <a:lnTo>
                    <a:pt x="0" y="1955080"/>
                  </a:lnTo>
                  <a:lnTo>
                    <a:pt x="95371" y="1859708"/>
                  </a:lnTo>
                  <a:lnTo>
                    <a:pt x="95371" y="1716691"/>
                  </a:lnTo>
                  <a:lnTo>
                    <a:pt x="95371" y="1716691"/>
                  </a:lnTo>
                  <a:lnTo>
                    <a:pt x="95371" y="95372"/>
                  </a:lnTo>
                  <a:lnTo>
                    <a:pt x="1138962" y="95372"/>
                  </a:lnTo>
                  <a:lnTo>
                    <a:pt x="1138962" y="95371"/>
                  </a:lnTo>
                  <a:lnTo>
                    <a:pt x="1308511" y="95371"/>
                  </a:lnTo>
                  <a:lnTo>
                    <a:pt x="1403883" y="0"/>
                  </a:lnTo>
                  <a:lnTo>
                    <a:pt x="1022396" y="0"/>
                  </a:lnTo>
                  <a:lnTo>
                    <a:pt x="1022395" y="1"/>
                  </a:lnTo>
                  <a:lnTo>
                    <a:pt x="1" y="1"/>
                  </a:lnTo>
                  <a:lnTo>
                    <a:pt x="1" y="47686"/>
                  </a:lnTo>
                  <a:lnTo>
                    <a:pt x="0" y="47686"/>
                  </a:lnTo>
                  <a:lnTo>
                    <a:pt x="0" y="1573594"/>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8" name="任意多边形: 形状 17">
              <a:extLst>
                <a:ext uri="{FF2B5EF4-FFF2-40B4-BE49-F238E27FC236}">
                  <a16:creationId xmlns:a16="http://schemas.microsoft.com/office/drawing/2014/main" id="{47B1F7C7-679E-4D38-A62B-40F1A8E86F21}"/>
                </a:ext>
              </a:extLst>
            </p:cNvPr>
            <p:cNvSpPr/>
            <p:nvPr userDrawn="1"/>
          </p:nvSpPr>
          <p:spPr>
            <a:xfrm rot="16200000">
              <a:off x="9843121" y="4802808"/>
              <a:ext cx="1403883" cy="1950851"/>
            </a:xfrm>
            <a:custGeom>
              <a:avLst/>
              <a:gdLst>
                <a:gd name="connsiteX0" fmla="*/ 1403883 w 1403883"/>
                <a:gd name="connsiteY0" fmla="*/ 1950851 h 1950851"/>
                <a:gd name="connsiteX1" fmla="*/ 1022396 w 1403883"/>
                <a:gd name="connsiteY1" fmla="*/ 1950851 h 1950851"/>
                <a:gd name="connsiteX2" fmla="*/ 1022395 w 1403883"/>
                <a:gd name="connsiteY2" fmla="*/ 1950850 h 1950851"/>
                <a:gd name="connsiteX3" fmla="*/ 1 w 1403883"/>
                <a:gd name="connsiteY3" fmla="*/ 1950850 h 1950851"/>
                <a:gd name="connsiteX4" fmla="*/ 1 w 1403883"/>
                <a:gd name="connsiteY4" fmla="*/ 1903165 h 1950851"/>
                <a:gd name="connsiteX5" fmla="*/ 0 w 1403883"/>
                <a:gd name="connsiteY5" fmla="*/ 1903165 h 1950851"/>
                <a:gd name="connsiteX6" fmla="*/ 0 w 1403883"/>
                <a:gd name="connsiteY6" fmla="*/ 381486 h 1950851"/>
                <a:gd name="connsiteX7" fmla="*/ 0 w 1403883"/>
                <a:gd name="connsiteY7" fmla="*/ 234161 h 1950851"/>
                <a:gd name="connsiteX8" fmla="*/ 0 w 1403883"/>
                <a:gd name="connsiteY8" fmla="*/ 0 h 1950851"/>
                <a:gd name="connsiteX9" fmla="*/ 95371 w 1403883"/>
                <a:gd name="connsiteY9" fmla="*/ 95372 h 1950851"/>
                <a:gd name="connsiteX10" fmla="*/ 95371 w 1403883"/>
                <a:gd name="connsiteY10" fmla="*/ 234161 h 1950851"/>
                <a:gd name="connsiteX11" fmla="*/ 95371 w 1403883"/>
                <a:gd name="connsiteY11" fmla="*/ 476858 h 1950851"/>
                <a:gd name="connsiteX12" fmla="*/ 95371 w 1403883"/>
                <a:gd name="connsiteY12" fmla="*/ 1855479 h 1950851"/>
                <a:gd name="connsiteX13" fmla="*/ 1138962 w 1403883"/>
                <a:gd name="connsiteY13" fmla="*/ 1855479 h 1950851"/>
                <a:gd name="connsiteX14" fmla="*/ 1138962 w 1403883"/>
                <a:gd name="connsiteY14" fmla="*/ 1855480 h 1950851"/>
                <a:gd name="connsiteX15" fmla="*/ 1308511 w 1403883"/>
                <a:gd name="connsiteY15" fmla="*/ 1855480 h 195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0851">
                  <a:moveTo>
                    <a:pt x="1403883" y="1950851"/>
                  </a:moveTo>
                  <a:lnTo>
                    <a:pt x="1022396" y="1950851"/>
                  </a:lnTo>
                  <a:lnTo>
                    <a:pt x="1022395" y="1950850"/>
                  </a:lnTo>
                  <a:lnTo>
                    <a:pt x="1" y="1950850"/>
                  </a:lnTo>
                  <a:lnTo>
                    <a:pt x="1" y="1903165"/>
                  </a:lnTo>
                  <a:lnTo>
                    <a:pt x="0" y="1903165"/>
                  </a:lnTo>
                  <a:lnTo>
                    <a:pt x="0" y="381486"/>
                  </a:lnTo>
                  <a:lnTo>
                    <a:pt x="0" y="234161"/>
                  </a:lnTo>
                  <a:lnTo>
                    <a:pt x="0" y="0"/>
                  </a:lnTo>
                  <a:lnTo>
                    <a:pt x="95371" y="95372"/>
                  </a:lnTo>
                  <a:lnTo>
                    <a:pt x="95371" y="234161"/>
                  </a:lnTo>
                  <a:lnTo>
                    <a:pt x="95371" y="476858"/>
                  </a:lnTo>
                  <a:lnTo>
                    <a:pt x="95371" y="1855479"/>
                  </a:lnTo>
                  <a:lnTo>
                    <a:pt x="1138962" y="1855479"/>
                  </a:lnTo>
                  <a:lnTo>
                    <a:pt x="1138962" y="1855480"/>
                  </a:lnTo>
                  <a:lnTo>
                    <a:pt x="1308511" y="1855480"/>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9" name="任意多边形: 形状 18">
              <a:extLst>
                <a:ext uri="{FF2B5EF4-FFF2-40B4-BE49-F238E27FC236}">
                  <a16:creationId xmlns:a16="http://schemas.microsoft.com/office/drawing/2014/main" id="{63C32D3D-90D7-4CB2-BA03-C77D89B0E7E4}"/>
                </a:ext>
              </a:extLst>
            </p:cNvPr>
            <p:cNvSpPr/>
            <p:nvPr userDrawn="1"/>
          </p:nvSpPr>
          <p:spPr>
            <a:xfrm rot="5400000">
              <a:off x="9840777" y="-275599"/>
              <a:ext cx="1403883" cy="1955081"/>
            </a:xfrm>
            <a:custGeom>
              <a:avLst/>
              <a:gdLst>
                <a:gd name="connsiteX0" fmla="*/ 0 w 1403883"/>
                <a:gd name="connsiteY0" fmla="*/ 1716692 h 1955081"/>
                <a:gd name="connsiteX1" fmla="*/ 0 w 1403883"/>
                <a:gd name="connsiteY1" fmla="*/ 47687 h 1955081"/>
                <a:gd name="connsiteX2" fmla="*/ 1 w 1403883"/>
                <a:gd name="connsiteY2" fmla="*/ 47687 h 1955081"/>
                <a:gd name="connsiteX3" fmla="*/ 1 w 1403883"/>
                <a:gd name="connsiteY3" fmla="*/ 0 h 1955081"/>
                <a:gd name="connsiteX4" fmla="*/ 1138962 w 1403883"/>
                <a:gd name="connsiteY4" fmla="*/ 0 h 1955081"/>
                <a:gd name="connsiteX5" fmla="*/ 1138962 w 1403883"/>
                <a:gd name="connsiteY5" fmla="*/ 1 h 1955081"/>
                <a:gd name="connsiteX6" fmla="*/ 1403883 w 1403883"/>
                <a:gd name="connsiteY6" fmla="*/ 1 h 1955081"/>
                <a:gd name="connsiteX7" fmla="*/ 1308511 w 1403883"/>
                <a:gd name="connsiteY7" fmla="*/ 95372 h 1955081"/>
                <a:gd name="connsiteX8" fmla="*/ 927024 w 1403883"/>
                <a:gd name="connsiteY8" fmla="*/ 95372 h 1955081"/>
                <a:gd name="connsiteX9" fmla="*/ 927025 w 1403883"/>
                <a:gd name="connsiteY9" fmla="*/ 95371 h 1955081"/>
                <a:gd name="connsiteX10" fmla="*/ 95371 w 1403883"/>
                <a:gd name="connsiteY10" fmla="*/ 95371 h 1955081"/>
                <a:gd name="connsiteX11" fmla="*/ 95371 w 1403883"/>
                <a:gd name="connsiteY11" fmla="*/ 1478223 h 1955081"/>
                <a:gd name="connsiteX12" fmla="*/ 95371 w 1403883"/>
                <a:gd name="connsiteY12" fmla="*/ 1478223 h 1955081"/>
                <a:gd name="connsiteX13" fmla="*/ 95371 w 1403883"/>
                <a:gd name="connsiteY13" fmla="*/ 1859709 h 1955081"/>
                <a:gd name="connsiteX14" fmla="*/ 0 w 1403883"/>
                <a:gd name="connsiteY14" fmla="*/ 1955081 h 1955081"/>
                <a:gd name="connsiteX15" fmla="*/ 0 w 1403883"/>
                <a:gd name="connsiteY15" fmla="*/ 1716692 h 19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5081">
                  <a:moveTo>
                    <a:pt x="0" y="1716692"/>
                  </a:moveTo>
                  <a:lnTo>
                    <a:pt x="0" y="47687"/>
                  </a:lnTo>
                  <a:lnTo>
                    <a:pt x="1" y="47687"/>
                  </a:lnTo>
                  <a:lnTo>
                    <a:pt x="1" y="0"/>
                  </a:lnTo>
                  <a:lnTo>
                    <a:pt x="1138962" y="0"/>
                  </a:lnTo>
                  <a:lnTo>
                    <a:pt x="1138962" y="1"/>
                  </a:lnTo>
                  <a:lnTo>
                    <a:pt x="1403883" y="1"/>
                  </a:lnTo>
                  <a:lnTo>
                    <a:pt x="1308511" y="95372"/>
                  </a:lnTo>
                  <a:lnTo>
                    <a:pt x="927024" y="95372"/>
                  </a:lnTo>
                  <a:lnTo>
                    <a:pt x="927025" y="95371"/>
                  </a:lnTo>
                  <a:lnTo>
                    <a:pt x="95371" y="95371"/>
                  </a:lnTo>
                  <a:lnTo>
                    <a:pt x="95371" y="1478223"/>
                  </a:lnTo>
                  <a:lnTo>
                    <a:pt x="95371" y="1478223"/>
                  </a:lnTo>
                  <a:lnTo>
                    <a:pt x="95371" y="1859709"/>
                  </a:lnTo>
                  <a:lnTo>
                    <a:pt x="0" y="1955081"/>
                  </a:lnTo>
                  <a:lnTo>
                    <a:pt x="0" y="1716692"/>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0" name="任意多边形: 形状 19">
              <a:extLst>
                <a:ext uri="{FF2B5EF4-FFF2-40B4-BE49-F238E27FC236}">
                  <a16:creationId xmlns:a16="http://schemas.microsoft.com/office/drawing/2014/main" id="{3F697906-39C1-47C3-ADE4-53420E13B68E}"/>
                </a:ext>
              </a:extLst>
            </p:cNvPr>
            <p:cNvSpPr/>
            <p:nvPr userDrawn="1"/>
          </p:nvSpPr>
          <p:spPr>
            <a:xfrm rot="16200000">
              <a:off x="275598" y="4800693"/>
              <a:ext cx="1403883" cy="1955080"/>
            </a:xfrm>
            <a:custGeom>
              <a:avLst/>
              <a:gdLst>
                <a:gd name="connsiteX0" fmla="*/ 1403883 w 1403883"/>
                <a:gd name="connsiteY0" fmla="*/ 1 h 1955080"/>
                <a:gd name="connsiteX1" fmla="*/ 1308511 w 1403883"/>
                <a:gd name="connsiteY1" fmla="*/ 95372 h 1955080"/>
                <a:gd name="connsiteX2" fmla="*/ 927024 w 1403883"/>
                <a:gd name="connsiteY2" fmla="*/ 95372 h 1955080"/>
                <a:gd name="connsiteX3" fmla="*/ 927025 w 1403883"/>
                <a:gd name="connsiteY3" fmla="*/ 95371 h 1955080"/>
                <a:gd name="connsiteX4" fmla="*/ 95371 w 1403883"/>
                <a:gd name="connsiteY4" fmla="*/ 95371 h 1955080"/>
                <a:gd name="connsiteX5" fmla="*/ 95371 w 1403883"/>
                <a:gd name="connsiteY5" fmla="*/ 1478222 h 1955080"/>
                <a:gd name="connsiteX6" fmla="*/ 95371 w 1403883"/>
                <a:gd name="connsiteY6" fmla="*/ 1716691 h 1955080"/>
                <a:gd name="connsiteX7" fmla="*/ 95371 w 1403883"/>
                <a:gd name="connsiteY7" fmla="*/ 1859708 h 1955080"/>
                <a:gd name="connsiteX8" fmla="*/ 0 w 1403883"/>
                <a:gd name="connsiteY8" fmla="*/ 1955080 h 1955080"/>
                <a:gd name="connsiteX9" fmla="*/ 0 w 1403883"/>
                <a:gd name="connsiteY9" fmla="*/ 1716691 h 1955080"/>
                <a:gd name="connsiteX10" fmla="*/ 0 w 1403883"/>
                <a:gd name="connsiteY10" fmla="*/ 1573594 h 1955080"/>
                <a:gd name="connsiteX11" fmla="*/ 0 w 1403883"/>
                <a:gd name="connsiteY11" fmla="*/ 47686 h 1955080"/>
                <a:gd name="connsiteX12" fmla="*/ 1 w 1403883"/>
                <a:gd name="connsiteY12" fmla="*/ 47686 h 1955080"/>
                <a:gd name="connsiteX13" fmla="*/ 1 w 1403883"/>
                <a:gd name="connsiteY13" fmla="*/ 0 h 1955080"/>
                <a:gd name="connsiteX14" fmla="*/ 1138962 w 1403883"/>
                <a:gd name="connsiteY14" fmla="*/ 0 h 1955080"/>
                <a:gd name="connsiteX15" fmla="*/ 1138962 w 1403883"/>
                <a:gd name="connsiteY15" fmla="*/ 1 h 195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5080">
                  <a:moveTo>
                    <a:pt x="1403883" y="1"/>
                  </a:moveTo>
                  <a:lnTo>
                    <a:pt x="1308511" y="95372"/>
                  </a:lnTo>
                  <a:lnTo>
                    <a:pt x="927024" y="95372"/>
                  </a:lnTo>
                  <a:lnTo>
                    <a:pt x="927025" y="95371"/>
                  </a:lnTo>
                  <a:lnTo>
                    <a:pt x="95371" y="95371"/>
                  </a:lnTo>
                  <a:lnTo>
                    <a:pt x="95371" y="1478222"/>
                  </a:lnTo>
                  <a:lnTo>
                    <a:pt x="95371" y="1716691"/>
                  </a:lnTo>
                  <a:lnTo>
                    <a:pt x="95371" y="1859708"/>
                  </a:lnTo>
                  <a:lnTo>
                    <a:pt x="0" y="1955080"/>
                  </a:lnTo>
                  <a:lnTo>
                    <a:pt x="0" y="1716691"/>
                  </a:lnTo>
                  <a:lnTo>
                    <a:pt x="0" y="1573594"/>
                  </a:lnTo>
                  <a:lnTo>
                    <a:pt x="0" y="47686"/>
                  </a:lnTo>
                  <a:lnTo>
                    <a:pt x="1" y="47686"/>
                  </a:lnTo>
                  <a:lnTo>
                    <a:pt x="1" y="0"/>
                  </a:lnTo>
                  <a:lnTo>
                    <a:pt x="1138962" y="0"/>
                  </a:lnTo>
                  <a:lnTo>
                    <a:pt x="1138962" y="1"/>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pic>
        <p:nvPicPr>
          <p:cNvPr id="4" name="图片 3">
            <a:extLst>
              <a:ext uri="{FF2B5EF4-FFF2-40B4-BE49-F238E27FC236}">
                <a16:creationId xmlns:a16="http://schemas.microsoft.com/office/drawing/2014/main" id="{85F87891-8299-4375-87F6-4940389DCE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1819" y="0"/>
            <a:ext cx="11875110" cy="7232650"/>
          </a:xfrm>
          <a:prstGeom prst="rect">
            <a:avLst/>
          </a:prstGeom>
        </p:spPr>
      </p:pic>
    </p:spTree>
    <p:extLst>
      <p:ext uri="{BB962C8B-B14F-4D97-AF65-F5344CB8AC3E}">
        <p14:creationId xmlns:p14="http://schemas.microsoft.com/office/powerpoint/2010/main" val="202711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2B354-15D3-4C8A-85D2-33CEBD4C936C}"/>
              </a:ext>
            </a:extLst>
          </p:cNvPr>
          <p:cNvSpPr>
            <a:spLocks noGrp="1"/>
          </p:cNvSpPr>
          <p:nvPr>
            <p:ph type="dt" sz="half" idx="10"/>
          </p:nvPr>
        </p:nvSpPr>
        <p:spPr/>
        <p:txBody>
          <a:bodyPr/>
          <a:lstStyle/>
          <a:p>
            <a:fld id="{32BF82D2-7A68-459D-A996-9BDDA2518FA4}" type="datetimeFigureOut">
              <a:rPr lang="zh-CN" altLang="en-US" smtClean="0"/>
              <a:t>2022/2/9</a:t>
            </a:fld>
            <a:endParaRPr lang="zh-CN" altLang="en-US"/>
          </a:p>
        </p:txBody>
      </p:sp>
      <p:sp>
        <p:nvSpPr>
          <p:cNvPr id="3" name="页脚占位符 2">
            <a:extLst>
              <a:ext uri="{FF2B5EF4-FFF2-40B4-BE49-F238E27FC236}">
                <a16:creationId xmlns:a16="http://schemas.microsoft.com/office/drawing/2014/main" id="{4C5F0C88-FD5F-4486-9D89-3C4F82CAA17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7E7975B-E11E-4432-97B8-B813496B2D4D}"/>
              </a:ext>
            </a:extLst>
          </p:cNvPr>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380239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t>2022/2/9</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872" r:id="rId1"/>
    <p:sldLayoutId id="2147483873"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http://s.tool.chinaz.com/sam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www.tenable.com/products/nessus/select-your-operating-system"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5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44.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3.png"/><Relationship Id="rId5" Type="http://schemas.openxmlformats.org/officeDocument/2006/relationships/tags" Target="../tags/tag17.xml"/><Relationship Id="rId10" Type="http://schemas.openxmlformats.org/officeDocument/2006/relationships/notesSlide" Target="../notesSlides/notesSlide68.xml"/><Relationship Id="rId4" Type="http://schemas.openxmlformats.org/officeDocument/2006/relationships/tags" Target="../tags/tag16.xml"/><Relationship Id="rId9"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30755" y="34486"/>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1964879" y="880021"/>
            <a:ext cx="10657184" cy="6001643"/>
          </a:xfrm>
          <a:prstGeom prst="rect">
            <a:avLst/>
          </a:prstGeom>
        </p:spPr>
        <p:txBody>
          <a:bodyPr wrap="square">
            <a:spAutoFit/>
          </a:bodyPr>
          <a:lstStyle/>
          <a:p>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第九章   渗透测试基础及实践</a:t>
            </a:r>
            <a:endPar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知识点一：渗透测试基础</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知识点二：</a:t>
            </a: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Kali Linux</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基础</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知识点三：</a:t>
            </a: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框架</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知识点四：被动信息收集</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知识点五：主动信息收集</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知识点六：渗透实践</a:t>
            </a: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攻破</a:t>
            </a: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XP</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系统</a:t>
            </a:r>
            <a:endParaRPr lang="zh-CN" altLang="en-US" sz="4400" dirty="0"/>
          </a:p>
          <a:p>
            <a:endParaRPr lang="zh-CN" altLang="en-US" sz="4400" dirty="0"/>
          </a:p>
        </p:txBody>
      </p:sp>
    </p:spTree>
    <p:extLst>
      <p:ext uri="{BB962C8B-B14F-4D97-AF65-F5344CB8AC3E}">
        <p14:creationId xmlns:p14="http://schemas.microsoft.com/office/powerpoint/2010/main" val="29377052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856878" y="540052"/>
              <a:ext cx="508859" cy="223421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威胁建模阶段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3</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3328293"/>
            <a:ext cx="10332290" cy="2424535"/>
            <a:chOff x="1263230" y="3580462"/>
            <a:chExt cx="10332290" cy="1676803"/>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3580462"/>
              <a:ext cx="10332290" cy="1676803"/>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676847" y="3779664"/>
              <a:ext cx="9505056" cy="1168012"/>
            </a:xfrm>
            <a:prstGeom prst="rect">
              <a:avLst/>
            </a:prstGeom>
          </p:spPr>
          <p:txBody>
            <a:bodyPr wrap="square">
              <a:spAutoFit/>
            </a:bodyPr>
            <a:lstStyle/>
            <a:p>
              <a:pPr algn="just">
                <a:lnSpc>
                  <a:spcPct val="150000"/>
                </a:lnSpc>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大部分情况下，就算是小规模的侦察工作也能收获海量数据。信息收集过程结束之后，对目标应该就有了十分清楚的认识，包括公司组织构架，甚至内部部署的技术。</a:t>
              </a:r>
            </a:p>
          </p:txBody>
        </p:sp>
      </p:grpSp>
      <p:pic>
        <p:nvPicPr>
          <p:cNvPr id="11" name="图片 10">
            <a:extLst>
              <a:ext uri="{FF2B5EF4-FFF2-40B4-BE49-F238E27FC236}">
                <a16:creationId xmlns:a16="http://schemas.microsoft.com/office/drawing/2014/main" id="{992E9711-1D47-43FC-905D-89BB4FCF5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025" y="4874761"/>
            <a:ext cx="2211919" cy="2211919"/>
          </a:xfrm>
          <a:prstGeom prst="rect">
            <a:avLst/>
          </a:prstGeom>
        </p:spPr>
      </p:pic>
      <p:sp>
        <p:nvSpPr>
          <p:cNvPr id="12" name="文本框 11">
            <a:extLst>
              <a:ext uri="{FF2B5EF4-FFF2-40B4-BE49-F238E27FC236}">
                <a16:creationId xmlns:a16="http://schemas.microsoft.com/office/drawing/2014/main" id="{A3DC724D-D7C4-49A2-815D-8F12517F7A3D}"/>
              </a:ext>
            </a:extLst>
          </p:cNvPr>
          <p:cNvSpPr txBox="1"/>
          <p:nvPr/>
        </p:nvSpPr>
        <p:spPr>
          <a:xfrm>
            <a:off x="1100783" y="1654205"/>
            <a:ext cx="10657184" cy="1417840"/>
          </a:xfrm>
          <a:prstGeom prst="rect">
            <a:avLst/>
          </a:prstGeom>
          <a:noFill/>
        </p:spPr>
        <p:txBody>
          <a:bodyPr wrap="square" lIns="86376" tIns="43188" rIns="86376" bIns="43188" rtlCol="0">
            <a:spAutoFit/>
          </a:bodyPr>
          <a:lstStyle/>
          <a:p>
            <a:pPr algn="just">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在搜集到充分的情报信息之后，渗透测试团队的成员们停下敲击键盘，大家聚到一起</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针对获取的信息进行威胁建模（</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Threat Modeling</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）与攻击规划</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。这是渗透测试过程中非常重要，但很容易被忽视的一个关键点。</a:t>
            </a:r>
          </a:p>
        </p:txBody>
      </p:sp>
    </p:spTree>
    <p:extLst>
      <p:ext uri="{BB962C8B-B14F-4D97-AF65-F5344CB8AC3E}">
        <p14:creationId xmlns:p14="http://schemas.microsoft.com/office/powerpoint/2010/main" val="195483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par>
                          <p:cTn id="19" fill="hold">
                            <p:stCondLst>
                              <p:cond delay="1500"/>
                            </p:stCondLst>
                            <p:childTnLst>
                              <p:par>
                                <p:cTn id="20" presetID="2" presetClass="entr" presetSubtype="2" decel="6000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856878" y="540052"/>
              <a:ext cx="508859" cy="223421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漏洞分析阶段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4</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2871375"/>
            <a:ext cx="10657184" cy="3451525"/>
            <a:chOff x="1263230" y="219022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219022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676847" y="2319864"/>
              <a:ext cx="9505056" cy="2494988"/>
            </a:xfrm>
            <a:prstGeom prst="rect">
              <a:avLst/>
            </a:prstGeom>
          </p:spPr>
          <p:txBody>
            <a:bodyPr wrap="square">
              <a:spAutoFit/>
            </a:bodyPr>
            <a:lstStyle/>
            <a:p>
              <a:pPr algn="just">
                <a:lnSpc>
                  <a:spcPct val="150000"/>
                </a:lnSpc>
                <a:spcBef>
                  <a:spcPts val="0"/>
                </a:spcBef>
                <a:spcAft>
                  <a:spcPts val="0"/>
                </a:spcAft>
              </a:pP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在该阶段，渗透测试者需要综合分析前几个阶段获取并汇总的情报信息，特别是安全漏洞扫描结果、服务查点信息等，通过搜索可获取的渗透代码资源</a:t>
              </a: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，找出可以实施渗透攻击的攻击点</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，并在实验环境中进行验证。</a:t>
              </a:r>
            </a:p>
            <a:p>
              <a:pPr algn="just">
                <a:lnSpc>
                  <a:spcPct val="150000"/>
                </a:lnSpc>
                <a:spcBef>
                  <a:spcPts val="0"/>
                </a:spcBef>
                <a:spcAft>
                  <a:spcPts val="0"/>
                </a:spcAft>
              </a:pP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在该阶段，高水平的渗透测试团队还会针对攻击通道上的一些关键系统与服务进行</a:t>
              </a: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安全漏洞探测与挖掘</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，期望找出可被利用的未知安全漏洞，并开发出渗透代码，从而打开攻击通道上的关键路径。</a:t>
              </a:r>
            </a:p>
          </p:txBody>
        </p:sp>
      </p:grpSp>
      <p:sp>
        <p:nvSpPr>
          <p:cNvPr id="12" name="文本框 11">
            <a:extLst>
              <a:ext uri="{FF2B5EF4-FFF2-40B4-BE49-F238E27FC236}">
                <a16:creationId xmlns:a16="http://schemas.microsoft.com/office/drawing/2014/main" id="{3063A9AE-0DD7-47E2-AE5B-E408920E1503}"/>
              </a:ext>
            </a:extLst>
          </p:cNvPr>
          <p:cNvSpPr txBox="1"/>
          <p:nvPr/>
        </p:nvSpPr>
        <p:spPr>
          <a:xfrm>
            <a:off x="1100783" y="1654205"/>
            <a:ext cx="10657184" cy="956175"/>
          </a:xfrm>
          <a:prstGeom prst="rect">
            <a:avLst/>
          </a:prstGeom>
          <a:noFill/>
        </p:spPr>
        <p:txBody>
          <a:bodyPr wrap="square" lIns="86376" tIns="43188" rIns="86376" bIns="43188" rtlCol="0">
            <a:spAutoFit/>
          </a:bodyPr>
          <a:lstStyle/>
          <a:p>
            <a:pPr algn="just">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在确定出最可行的攻击通道之后，接下来需要考虑该如何</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取得目标系统的访问控制权</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，即漏洞分析（</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Vulnerability Analysis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）阶段。</a:t>
            </a:r>
          </a:p>
        </p:txBody>
      </p:sp>
    </p:spTree>
    <p:extLst>
      <p:ext uri="{BB962C8B-B14F-4D97-AF65-F5344CB8AC3E}">
        <p14:creationId xmlns:p14="http://schemas.microsoft.com/office/powerpoint/2010/main" val="349934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856878" y="540052"/>
              <a:ext cx="508859" cy="223421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渗透攻击阶段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5</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2871375"/>
            <a:ext cx="10657184" cy="3451525"/>
            <a:chOff x="1263230" y="219022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219022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676847" y="2519077"/>
              <a:ext cx="9505056" cy="2346091"/>
            </a:xfrm>
            <a:prstGeom prst="rect">
              <a:avLst/>
            </a:prstGeom>
          </p:spPr>
          <p:txBody>
            <a:bodyPr wrap="square">
              <a:spAutoFit/>
            </a:bodyPr>
            <a:lstStyle/>
            <a:p>
              <a:pPr algn="just">
                <a:lnSpc>
                  <a:spcPct val="150000"/>
                </a:lnSpc>
                <a:spcBef>
                  <a:spcPts val="0"/>
                </a:spcBef>
                <a:spcAft>
                  <a:spcPts val="0"/>
                </a:spcAft>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渗透攻击可以利用公开渠道可获取的渗透代码，但一般在实际应用场景中，渗透测试者还需要充分地考虑目标系统特性来定制渗透攻击，并需要挫败目标网络与系统中实施的安全防御措施，才能成功达成渗透目的。</a:t>
              </a:r>
            </a:p>
            <a:p>
              <a:pPr algn="just">
                <a:lnSpc>
                  <a:spcPct val="150000"/>
                </a:lnSpc>
                <a:spcBef>
                  <a:spcPts val="0"/>
                </a:spcBef>
                <a:spcAft>
                  <a:spcPts val="0"/>
                </a:spcAft>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在黑盒测试中，渗透测试者还需要考虑对目标系统检测机制的逃逸，从而避免造成目标组织安全响应团队的警觉和发现。</a:t>
              </a:r>
            </a:p>
          </p:txBody>
        </p:sp>
      </p:grpSp>
      <p:sp>
        <p:nvSpPr>
          <p:cNvPr id="12" name="文本框 11">
            <a:extLst>
              <a:ext uri="{FF2B5EF4-FFF2-40B4-BE49-F238E27FC236}">
                <a16:creationId xmlns:a16="http://schemas.microsoft.com/office/drawing/2014/main" id="{3063A9AE-0DD7-47E2-AE5B-E408920E1503}"/>
              </a:ext>
            </a:extLst>
          </p:cNvPr>
          <p:cNvSpPr txBox="1"/>
          <p:nvPr/>
        </p:nvSpPr>
        <p:spPr>
          <a:xfrm>
            <a:off x="1100783" y="1654205"/>
            <a:ext cx="10657184" cy="956175"/>
          </a:xfrm>
          <a:prstGeom prst="rect">
            <a:avLst/>
          </a:prstGeom>
          <a:noFill/>
        </p:spPr>
        <p:txBody>
          <a:bodyPr wrap="square" lIns="86376" tIns="43188" rIns="86376" bIns="43188" rtlCol="0">
            <a:spAutoFit/>
          </a:bodyPr>
          <a:lstStyle/>
          <a:p>
            <a:pPr algn="just">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渗透攻击（</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Exploitation</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）是渗透测试过程中最具有魅力的环节。在此环节中，渗透测试团队需要利用他们所找出的目标系统安全漏洞，来真正入侵系统当中，获得访问控制权。</a:t>
            </a:r>
          </a:p>
        </p:txBody>
      </p:sp>
    </p:spTree>
    <p:extLst>
      <p:ext uri="{BB962C8B-B14F-4D97-AF65-F5344CB8AC3E}">
        <p14:creationId xmlns:p14="http://schemas.microsoft.com/office/powerpoint/2010/main" val="183036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5" cy="508861"/>
            <a:chOff x="1420106" y="1402730"/>
            <a:chExt cx="3096345"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3000895" y="396035"/>
              <a:ext cx="508859" cy="2522253"/>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后渗透攻击阶段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6</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2871375"/>
            <a:ext cx="10888544" cy="3688724"/>
            <a:chOff x="1263230" y="219022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219022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626710" y="2460410"/>
              <a:ext cx="9505056" cy="2325488"/>
            </a:xfrm>
            <a:prstGeom prst="rect">
              <a:avLst/>
            </a:prstGeom>
          </p:spPr>
          <p:txBody>
            <a:bodyPr wrap="square">
              <a:spAutoFit/>
            </a:bodyPr>
            <a:lstStyle/>
            <a:p>
              <a:pPr algn="just">
                <a:lnSpc>
                  <a:spcPct val="150000"/>
                </a:lnSpc>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与渗透攻击阶段的区别在于，</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后渗透攻击更加重视在渗透进去目标之后的进一步的攻击行为</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后渗透攻击主要支持在渗透攻击取得目标系统远程控制权之后，在受控系统中进行各式各样的后渗透攻击动作，比如获取敏感信息、进一步拓展、实施跳板攻击等。</a:t>
              </a:r>
            </a:p>
          </p:txBody>
        </p:sp>
      </p:grpSp>
      <p:sp>
        <p:nvSpPr>
          <p:cNvPr id="12" name="文本框 11">
            <a:extLst>
              <a:ext uri="{FF2B5EF4-FFF2-40B4-BE49-F238E27FC236}">
                <a16:creationId xmlns:a16="http://schemas.microsoft.com/office/drawing/2014/main" id="{3063A9AE-0DD7-47E2-AE5B-E408920E1503}"/>
              </a:ext>
            </a:extLst>
          </p:cNvPr>
          <p:cNvSpPr txBox="1"/>
          <p:nvPr/>
        </p:nvSpPr>
        <p:spPr>
          <a:xfrm>
            <a:off x="1100783" y="1654205"/>
            <a:ext cx="10657184" cy="956175"/>
          </a:xfrm>
          <a:prstGeom prst="rect">
            <a:avLst/>
          </a:prstGeom>
          <a:noFill/>
        </p:spPr>
        <p:txBody>
          <a:bodyPr wrap="square" lIns="86376" tIns="43188" rIns="86376" bIns="43188" rtlCol="0">
            <a:spAutoFit/>
          </a:bodyPr>
          <a:lstStyle/>
          <a:p>
            <a:pPr algn="just">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后渗透攻击（</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Post Exploitation</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）是整个渗透测试过程中最能够体现渗透测试团队创造力与技术能力的环节。</a:t>
            </a:r>
          </a:p>
        </p:txBody>
      </p:sp>
    </p:spTree>
    <p:extLst>
      <p:ext uri="{BB962C8B-B14F-4D97-AF65-F5344CB8AC3E}">
        <p14:creationId xmlns:p14="http://schemas.microsoft.com/office/powerpoint/2010/main" val="283808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532842" y="864088"/>
              <a:ext cx="508859" cy="158614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报告阶段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7</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2871375"/>
            <a:ext cx="10332290" cy="3067045"/>
            <a:chOff x="1263230" y="219022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219022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676847" y="2647138"/>
              <a:ext cx="9505056" cy="1884427"/>
            </a:xfrm>
            <a:prstGeom prst="rect">
              <a:avLst/>
            </a:prstGeom>
          </p:spPr>
          <p:txBody>
            <a:bodyPr wrap="square">
              <a:spAutoFit/>
            </a:bodyPr>
            <a:lstStyle/>
            <a:p>
              <a:pPr algn="just">
                <a:lnSpc>
                  <a:spcPct val="150000"/>
                </a:lnSpc>
                <a:spcBef>
                  <a:spcPts val="0"/>
                </a:spcBef>
                <a:spcAft>
                  <a:spcPts val="0"/>
                </a:spcAft>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这份报告凝聚了之前所有阶段之中渗透测试团队所获取的关键情报信息、探测和发掘出的系统安全漏洞、成功渗透攻击的过程，以及造成业务影响后果的攻击途径，同时还要站在防御者的角度上，帮助他们分析安全防御体系中的薄弱环节、存在的问题，以及修补与升级技术方案。</a:t>
              </a:r>
            </a:p>
          </p:txBody>
        </p:sp>
      </p:grpSp>
      <p:sp>
        <p:nvSpPr>
          <p:cNvPr id="12" name="文本框 11">
            <a:extLst>
              <a:ext uri="{FF2B5EF4-FFF2-40B4-BE49-F238E27FC236}">
                <a16:creationId xmlns:a16="http://schemas.microsoft.com/office/drawing/2014/main" id="{3063A9AE-0DD7-47E2-AE5B-E408920E1503}"/>
              </a:ext>
            </a:extLst>
          </p:cNvPr>
          <p:cNvSpPr txBox="1"/>
          <p:nvPr/>
        </p:nvSpPr>
        <p:spPr>
          <a:xfrm>
            <a:off x="1100783" y="1654205"/>
            <a:ext cx="10657184" cy="956175"/>
          </a:xfrm>
          <a:prstGeom prst="rect">
            <a:avLst/>
          </a:prstGeom>
          <a:noFill/>
        </p:spPr>
        <p:txBody>
          <a:bodyPr wrap="square" lIns="86376" tIns="43188" rIns="86376" bIns="43188" rtlCol="0">
            <a:spAutoFit/>
          </a:bodyPr>
          <a:lstStyle/>
          <a:p>
            <a:pPr algn="just">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后渗透攻击（</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Post Exploitation</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）是整个渗透测试过程中最能够体现渗透测试团队创造力与技术能力的环节。</a:t>
            </a:r>
          </a:p>
        </p:txBody>
      </p:sp>
    </p:spTree>
    <p:extLst>
      <p:ext uri="{BB962C8B-B14F-4D97-AF65-F5344CB8AC3E}">
        <p14:creationId xmlns:p14="http://schemas.microsoft.com/office/powerpoint/2010/main" val="149476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2468935" y="3200826"/>
            <a:ext cx="8639372" cy="830997"/>
          </a:xfrm>
          <a:prstGeom prst="rect">
            <a:avLst/>
          </a:prstGeom>
        </p:spPr>
        <p:txBody>
          <a:bodyPr wrap="square">
            <a:spAutoFit/>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知识点二：</a:t>
            </a: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Kali Linux</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基础</a:t>
            </a:r>
          </a:p>
        </p:txBody>
      </p:sp>
    </p:spTree>
    <p:extLst>
      <p:ext uri="{BB962C8B-B14F-4D97-AF65-F5344CB8AC3E}">
        <p14:creationId xmlns:p14="http://schemas.microsoft.com/office/powerpoint/2010/main" val="727601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5202512" y="837929"/>
            <a:ext cx="2453727" cy="474140"/>
            <a:chOff x="5202512" y="837929"/>
            <a:chExt cx="2453727" cy="474140"/>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5639736" y="837929"/>
              <a:ext cx="1579278"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endPar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8" name="矩形 97">
            <a:extLst>
              <a:ext uri="{FF2B5EF4-FFF2-40B4-BE49-F238E27FC236}">
                <a16:creationId xmlns:a16="http://schemas.microsoft.com/office/drawing/2014/main" id="{B6043767-DC6B-4254-9127-2CD5CBDB1CF9}"/>
              </a:ext>
            </a:extLst>
          </p:cNvPr>
          <p:cNvSpPr/>
          <p:nvPr/>
        </p:nvSpPr>
        <p:spPr>
          <a:xfrm>
            <a:off x="1100783" y="1585021"/>
            <a:ext cx="11089232" cy="2319321"/>
          </a:xfrm>
          <a:prstGeom prst="rect">
            <a:avLst/>
          </a:prstGeom>
        </p:spPr>
        <p:txBody>
          <a:bodyPr wrap="square">
            <a:spAutoFit/>
          </a:bodyPr>
          <a:lstStyle/>
          <a:p>
            <a:pPr>
              <a:lnSpc>
                <a:spcPct val="150000"/>
              </a:lnSpc>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）是专门用于渗透测试的</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操作系统，它由</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BackTrack</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发展而来。在整合了</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IWHAX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WHOPPIX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Auditor</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种渗透测试专用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Live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之后，</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BackTrack</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正式改名为</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本节将主要介绍一些</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使用过程中的一些基础命令。</a:t>
            </a:r>
          </a:p>
        </p:txBody>
      </p:sp>
      <p:pic>
        <p:nvPicPr>
          <p:cNvPr id="3" name="图片 2">
            <a:extLst>
              <a:ext uri="{FF2B5EF4-FFF2-40B4-BE49-F238E27FC236}">
                <a16:creationId xmlns:a16="http://schemas.microsoft.com/office/drawing/2014/main" id="{327AB116-746C-4344-9248-C18F12A78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8703" y="3924933"/>
            <a:ext cx="6141343" cy="2627177"/>
          </a:xfrm>
          <a:prstGeom prst="rect">
            <a:avLst/>
          </a:prstGeom>
        </p:spPr>
      </p:pic>
    </p:spTree>
    <p:extLst>
      <p:ext uri="{BB962C8B-B14F-4D97-AF65-F5344CB8AC3E}">
        <p14:creationId xmlns:p14="http://schemas.microsoft.com/office/powerpoint/2010/main" val="230054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D98A0A7-16A2-492D-A55A-19B5647E7119}"/>
              </a:ext>
            </a:extLst>
          </p:cNvPr>
          <p:cNvGrpSpPr/>
          <p:nvPr/>
        </p:nvGrpSpPr>
        <p:grpSpPr>
          <a:xfrm>
            <a:off x="1532831" y="1721446"/>
            <a:ext cx="9306844" cy="3970318"/>
            <a:chOff x="4933525" y="1655138"/>
            <a:chExt cx="9306844" cy="3970318"/>
          </a:xfrm>
        </p:grpSpPr>
        <p:sp>
          <p:nvSpPr>
            <p:cNvPr id="14" name="六边形 13">
              <a:extLst>
                <a:ext uri="{FF2B5EF4-FFF2-40B4-BE49-F238E27FC236}">
                  <a16:creationId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基本指令 </a:t>
              </a:r>
            </a:p>
          </p:txBody>
        </p:sp>
        <p:sp>
          <p:nvSpPr>
            <p:cNvPr id="11" name="文本框 7">
              <a:extLst>
                <a:ext uri="{FF2B5EF4-FFF2-40B4-BE49-F238E27FC236}">
                  <a16:creationId xmlns:a16="http://schemas.microsoft.com/office/drawing/2014/main" id="{27D28173-21BD-44A9-8B20-1EA8EF69418B}"/>
                </a:ext>
              </a:extLst>
            </p:cNvPr>
            <p:cNvSpPr txBox="1">
              <a:spLocks noChangeArrowheads="1"/>
            </p:cNvSpPr>
            <p:nvPr/>
          </p:nvSpPr>
          <p:spPr bwMode="auto">
            <a:xfrm>
              <a:off x="7002080" y="1655138"/>
              <a:ext cx="723828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Ls                        </a:t>
              </a:r>
              <a:r>
                <a:rPr lang="zh-CN" altLang="en-US" sz="2800" dirty="0">
                  <a:solidFill>
                    <a:schemeClr val="tx1">
                      <a:lumMod val="65000"/>
                      <a:lumOff val="35000"/>
                    </a:schemeClr>
                  </a:solidFill>
                  <a:latin typeface="Times New Roman" panose="02020603050405020304" pitchFamily="18" charset="0"/>
                  <a:cs typeface="Times New Roman" panose="02020603050405020304" pitchFamily="18" charset="0"/>
                </a:rPr>
                <a:t>显示文件或目录</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zh-CN" altLang="en-US" sz="2800"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zh-CN" altLang="en-US" sz="2800"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zh-CN" altLang="en-US"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759" y="4308374"/>
            <a:ext cx="2592158" cy="2511657"/>
          </a:xfrm>
          <a:prstGeom prst="rect">
            <a:avLst/>
          </a:prstGeom>
        </p:spPr>
      </p:pic>
      <p:sp>
        <p:nvSpPr>
          <p:cNvPr id="2" name="矩形 1">
            <a:extLst>
              <a:ext uri="{FF2B5EF4-FFF2-40B4-BE49-F238E27FC236}">
                <a16:creationId xmlns:a16="http://schemas.microsoft.com/office/drawing/2014/main" id="{1D27C3A9-051A-49B1-8ABB-AE77229C6C1B}"/>
              </a:ext>
            </a:extLst>
          </p:cNvPr>
          <p:cNvSpPr/>
          <p:nvPr/>
        </p:nvSpPr>
        <p:spPr>
          <a:xfrm>
            <a:off x="6000590" y="2197704"/>
            <a:ext cx="1710725" cy="523220"/>
          </a:xfrm>
          <a:prstGeom prst="rect">
            <a:avLst/>
          </a:prstGeom>
        </p:spPr>
        <p:txBody>
          <a:bodyPr wrap="none">
            <a:spAutoFit/>
          </a:bodyPr>
          <a:lstStyle/>
          <a:p>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创建目录</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7E4373CC-A060-4247-83B1-DDE8DA28FDEA}"/>
              </a:ext>
            </a:extLst>
          </p:cNvPr>
          <p:cNvSpPr/>
          <p:nvPr/>
        </p:nvSpPr>
        <p:spPr>
          <a:xfrm>
            <a:off x="6058271" y="3138396"/>
            <a:ext cx="198002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创建空文件</a:t>
            </a:r>
          </a:p>
        </p:txBody>
      </p:sp>
      <p:sp>
        <p:nvSpPr>
          <p:cNvPr id="6" name="矩形 5">
            <a:extLst>
              <a:ext uri="{FF2B5EF4-FFF2-40B4-BE49-F238E27FC236}">
                <a16:creationId xmlns:a16="http://schemas.microsoft.com/office/drawing/2014/main" id="{159A05C3-6E67-444F-A23B-DCBCD8EF1CF2}"/>
              </a:ext>
            </a:extLst>
          </p:cNvPr>
          <p:cNvSpPr/>
          <p:nvPr/>
        </p:nvSpPr>
        <p:spPr>
          <a:xfrm>
            <a:off x="6060899" y="2668050"/>
            <a:ext cx="162095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切换目录</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AAE95175-8B05-4EC5-8E25-6FA344EBEE05}"/>
              </a:ext>
            </a:extLst>
          </p:cNvPr>
          <p:cNvSpPr/>
          <p:nvPr/>
        </p:nvSpPr>
        <p:spPr>
          <a:xfrm>
            <a:off x="6058271" y="3587183"/>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查看文件内容</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096B7B7D-84F6-48AE-990B-95032349EF8F}"/>
              </a:ext>
            </a:extLst>
          </p:cNvPr>
          <p:cNvSpPr/>
          <p:nvPr/>
        </p:nvSpPr>
        <p:spPr>
          <a:xfrm>
            <a:off x="6058271" y="4057529"/>
            <a:ext cx="902811"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拷贝</a:t>
            </a:r>
          </a:p>
        </p:txBody>
      </p:sp>
      <p:sp>
        <p:nvSpPr>
          <p:cNvPr id="10" name="矩形 9">
            <a:extLst>
              <a:ext uri="{FF2B5EF4-FFF2-40B4-BE49-F238E27FC236}">
                <a16:creationId xmlns:a16="http://schemas.microsoft.com/office/drawing/2014/main" id="{1FAC6F1C-DE80-4920-AD5F-A61A5EC66A22}"/>
              </a:ext>
            </a:extLst>
          </p:cNvPr>
          <p:cNvSpPr/>
          <p:nvPr/>
        </p:nvSpPr>
        <p:spPr>
          <a:xfrm>
            <a:off x="5801791" y="4527875"/>
            <a:ext cx="2698175" cy="523220"/>
          </a:xfrm>
          <a:prstGeom prst="rect">
            <a:avLst/>
          </a:prstGeom>
        </p:spPr>
        <p:txBody>
          <a:bodyPr wrap="none">
            <a:spAutoFit/>
          </a:bodyPr>
          <a:lstStyle/>
          <a:p>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移动或重命名</a:t>
            </a:r>
          </a:p>
        </p:txBody>
      </p:sp>
      <p:sp>
        <p:nvSpPr>
          <p:cNvPr id="13" name="矩形 12">
            <a:extLst>
              <a:ext uri="{FF2B5EF4-FFF2-40B4-BE49-F238E27FC236}">
                <a16:creationId xmlns:a16="http://schemas.microsoft.com/office/drawing/2014/main" id="{5D26CB92-31E6-415C-B2B8-69F81697E63B}"/>
              </a:ext>
            </a:extLst>
          </p:cNvPr>
          <p:cNvSpPr/>
          <p:nvPr/>
        </p:nvSpPr>
        <p:spPr>
          <a:xfrm>
            <a:off x="6057511" y="4998222"/>
            <a:ext cx="4134465"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在文件系统中搜索某文件</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109685A4-2607-4BB6-8C64-090D56010ADD}"/>
              </a:ext>
            </a:extLst>
          </p:cNvPr>
          <p:cNvSpPr/>
          <p:nvPr/>
        </p:nvSpPr>
        <p:spPr>
          <a:xfrm>
            <a:off x="3588525" y="2166927"/>
            <a:ext cx="1266693"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mkdir</a:t>
            </a:r>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4ACD18E5-EEFA-4F11-8EAE-423D09F7A3BF}"/>
              </a:ext>
            </a:extLst>
          </p:cNvPr>
          <p:cNvSpPr/>
          <p:nvPr/>
        </p:nvSpPr>
        <p:spPr>
          <a:xfrm>
            <a:off x="3600420" y="2637273"/>
            <a:ext cx="777777"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cd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B78EA643-9F9B-4B6D-93B0-F939C9CDDAF2}"/>
              </a:ext>
            </a:extLst>
          </p:cNvPr>
          <p:cNvSpPr/>
          <p:nvPr/>
        </p:nvSpPr>
        <p:spPr>
          <a:xfrm>
            <a:off x="3583574" y="3107619"/>
            <a:ext cx="1507144"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touch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66A41F05-774F-49AF-AFCE-22608357A1AD}"/>
              </a:ext>
            </a:extLst>
          </p:cNvPr>
          <p:cNvSpPr/>
          <p:nvPr/>
        </p:nvSpPr>
        <p:spPr>
          <a:xfrm>
            <a:off x="3602023" y="3556406"/>
            <a:ext cx="766557"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D0087ECA-1D8A-4ED3-A4F9-74BF5178515C}"/>
              </a:ext>
            </a:extLst>
          </p:cNvPr>
          <p:cNvSpPr/>
          <p:nvPr/>
        </p:nvSpPr>
        <p:spPr>
          <a:xfrm>
            <a:off x="3596743" y="4026752"/>
            <a:ext cx="1085554"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cp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910908F0-EDDE-4060-BDE6-597761B946E2}"/>
              </a:ext>
            </a:extLst>
          </p:cNvPr>
          <p:cNvSpPr/>
          <p:nvPr/>
        </p:nvSpPr>
        <p:spPr>
          <a:xfrm>
            <a:off x="3597706" y="4497098"/>
            <a:ext cx="914033"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mv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75AFF53A-E5B9-46B8-B985-04E00C1DE401}"/>
              </a:ext>
            </a:extLst>
          </p:cNvPr>
          <p:cNvSpPr/>
          <p:nvPr/>
        </p:nvSpPr>
        <p:spPr>
          <a:xfrm>
            <a:off x="3596743" y="4967445"/>
            <a:ext cx="1050288"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find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par>
                          <p:cTn id="64" fill="hold">
                            <p:stCondLst>
                              <p:cond delay="7500"/>
                            </p:stCondLst>
                            <p:childTnLst>
                              <p:par>
                                <p:cTn id="65" presetID="2" presetClass="entr" presetSubtype="2" decel="60000"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1+#ppt_w/2"/>
                                          </p:val>
                                        </p:tav>
                                        <p:tav tm="100000">
                                          <p:val>
                                            <p:strVal val="#ppt_x"/>
                                          </p:val>
                                        </p:tav>
                                      </p:tavLst>
                                    </p:anim>
                                    <p:anim calcmode="lin" valueType="num">
                                      <p:cBhvr additive="base">
                                        <p:cTn id="6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P spid="10" grpId="0"/>
      <p:bldP spid="13" grpId="0"/>
      <p:bldP spid="19" grpId="0"/>
      <p:bldP spid="20" grpId="0"/>
      <p:bldP spid="21" grpId="0"/>
      <p:bldP spid="23" grpId="0"/>
      <p:bldP spid="24"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5719" y="5092745"/>
            <a:ext cx="1872208" cy="1814065"/>
          </a:xfrm>
          <a:prstGeom prst="rect">
            <a:avLst/>
          </a:prstGeom>
        </p:spPr>
      </p:pic>
      <p:sp>
        <p:nvSpPr>
          <p:cNvPr id="2" name="矩形 1">
            <a:extLst>
              <a:ext uri="{FF2B5EF4-FFF2-40B4-BE49-F238E27FC236}">
                <a16:creationId xmlns:a16="http://schemas.microsoft.com/office/drawing/2014/main" id="{1D27C3A9-051A-49B1-8ABB-AE77229C6C1B}"/>
              </a:ext>
            </a:extLst>
          </p:cNvPr>
          <p:cNvSpPr/>
          <p:nvPr/>
        </p:nvSpPr>
        <p:spPr>
          <a:xfrm>
            <a:off x="5642033" y="1340420"/>
            <a:ext cx="6168676"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显示指定文件的详细信息，比</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ls</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更详细</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B89C4A66-6796-494A-B53B-64B87DC5740B}"/>
              </a:ext>
            </a:extLst>
          </p:cNvPr>
          <p:cNvSpPr/>
          <p:nvPr/>
        </p:nvSpPr>
        <p:spPr>
          <a:xfrm>
            <a:off x="5642033" y="2751458"/>
            <a:ext cx="198002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显示主机名</a:t>
            </a:r>
          </a:p>
        </p:txBody>
      </p:sp>
      <p:sp>
        <p:nvSpPr>
          <p:cNvPr id="4" name="矩形 3">
            <a:extLst>
              <a:ext uri="{FF2B5EF4-FFF2-40B4-BE49-F238E27FC236}">
                <a16:creationId xmlns:a16="http://schemas.microsoft.com/office/drawing/2014/main" id="{7E4373CC-A060-4247-83B1-DDE8DA28FDEA}"/>
              </a:ext>
            </a:extLst>
          </p:cNvPr>
          <p:cNvSpPr/>
          <p:nvPr/>
        </p:nvSpPr>
        <p:spPr>
          <a:xfrm>
            <a:off x="5642033" y="2281112"/>
            <a:ext cx="305724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显示当前操作用户</a:t>
            </a:r>
          </a:p>
        </p:txBody>
      </p:sp>
      <p:sp>
        <p:nvSpPr>
          <p:cNvPr id="6" name="矩形 5">
            <a:extLst>
              <a:ext uri="{FF2B5EF4-FFF2-40B4-BE49-F238E27FC236}">
                <a16:creationId xmlns:a16="http://schemas.microsoft.com/office/drawing/2014/main" id="{159A05C3-6E67-444F-A23B-DCBCD8EF1CF2}"/>
              </a:ext>
            </a:extLst>
          </p:cNvPr>
          <p:cNvSpPr/>
          <p:nvPr/>
        </p:nvSpPr>
        <p:spPr>
          <a:xfrm>
            <a:off x="5637287" y="1810766"/>
            <a:ext cx="305724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显示在线登陆用户</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AAE95175-8B05-4EC5-8E25-6FA344EBEE05}"/>
              </a:ext>
            </a:extLst>
          </p:cNvPr>
          <p:cNvSpPr/>
          <p:nvPr/>
        </p:nvSpPr>
        <p:spPr>
          <a:xfrm>
            <a:off x="5642033" y="3221804"/>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显示系统信息</a:t>
            </a:r>
          </a:p>
        </p:txBody>
      </p:sp>
      <p:sp>
        <p:nvSpPr>
          <p:cNvPr id="8" name="矩形 7">
            <a:extLst>
              <a:ext uri="{FF2B5EF4-FFF2-40B4-BE49-F238E27FC236}">
                <a16:creationId xmlns:a16="http://schemas.microsoft.com/office/drawing/2014/main" id="{096B7B7D-84F6-48AE-990B-95032349EF8F}"/>
              </a:ext>
            </a:extLst>
          </p:cNvPr>
          <p:cNvSpPr/>
          <p:nvPr/>
        </p:nvSpPr>
        <p:spPr>
          <a:xfrm>
            <a:off x="5642033" y="3692150"/>
            <a:ext cx="5929828"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动态显示当前耗费资源最多进程信息</a:t>
            </a:r>
          </a:p>
        </p:txBody>
      </p:sp>
      <p:sp>
        <p:nvSpPr>
          <p:cNvPr id="10" name="矩形 9">
            <a:extLst>
              <a:ext uri="{FF2B5EF4-FFF2-40B4-BE49-F238E27FC236}">
                <a16:creationId xmlns:a16="http://schemas.microsoft.com/office/drawing/2014/main" id="{1FAC6F1C-DE80-4920-AD5F-A61A5EC66A22}"/>
              </a:ext>
            </a:extLst>
          </p:cNvPr>
          <p:cNvSpPr/>
          <p:nvPr/>
        </p:nvSpPr>
        <p:spPr>
          <a:xfrm>
            <a:off x="5642033" y="4162496"/>
            <a:ext cx="419377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显示瞬间进程状态 </a:t>
            </a:r>
            <a:r>
              <a:rPr lang="en-US" altLang="zh-CN" sz="28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ps</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-aux</a:t>
            </a:r>
            <a:endPar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5D26CB92-31E6-415C-B2B8-69F81697E63B}"/>
              </a:ext>
            </a:extLst>
          </p:cNvPr>
          <p:cNvSpPr/>
          <p:nvPr/>
        </p:nvSpPr>
        <p:spPr>
          <a:xfrm>
            <a:off x="5643761" y="4632843"/>
            <a:ext cx="4881465" cy="954107"/>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查看目录大小 </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du -h /home</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带有</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单位显示目录信息</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109685A4-2607-4BB6-8C64-090D56010ADD}"/>
              </a:ext>
            </a:extLst>
          </p:cNvPr>
          <p:cNvSpPr/>
          <p:nvPr/>
        </p:nvSpPr>
        <p:spPr>
          <a:xfrm>
            <a:off x="3588525" y="1309643"/>
            <a:ext cx="755335"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stat</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4ACD18E5-EEFA-4F11-8EAE-423D09F7A3BF}"/>
              </a:ext>
            </a:extLst>
          </p:cNvPr>
          <p:cNvSpPr/>
          <p:nvPr/>
        </p:nvSpPr>
        <p:spPr>
          <a:xfrm>
            <a:off x="3600420" y="1779989"/>
            <a:ext cx="891591"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who</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B78EA643-9F9B-4B6D-93B0-F939C9CDDAF2}"/>
              </a:ext>
            </a:extLst>
          </p:cNvPr>
          <p:cNvSpPr/>
          <p:nvPr/>
        </p:nvSpPr>
        <p:spPr>
          <a:xfrm>
            <a:off x="3583574" y="2250335"/>
            <a:ext cx="1917513"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whoami</a:t>
            </a:r>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1C4D7F1F-DD50-4C76-BBF7-A8056E79C465}"/>
              </a:ext>
            </a:extLst>
          </p:cNvPr>
          <p:cNvSpPr/>
          <p:nvPr/>
        </p:nvSpPr>
        <p:spPr>
          <a:xfrm>
            <a:off x="3598893" y="2720681"/>
            <a:ext cx="1963999"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hostname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66A41F05-774F-49AF-AFCE-22608357A1AD}"/>
              </a:ext>
            </a:extLst>
          </p:cNvPr>
          <p:cNvSpPr/>
          <p:nvPr/>
        </p:nvSpPr>
        <p:spPr>
          <a:xfrm>
            <a:off x="3602023" y="3191027"/>
            <a:ext cx="1484702"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uname</a:t>
            </a:r>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D0087ECA-1D8A-4ED3-A4F9-74BF5178515C}"/>
              </a:ext>
            </a:extLst>
          </p:cNvPr>
          <p:cNvSpPr/>
          <p:nvPr/>
        </p:nvSpPr>
        <p:spPr>
          <a:xfrm>
            <a:off x="3596743" y="3661373"/>
            <a:ext cx="708848"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top</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910908F0-EDDE-4060-BDE6-597761B946E2}"/>
              </a:ext>
            </a:extLst>
          </p:cNvPr>
          <p:cNvSpPr/>
          <p:nvPr/>
        </p:nvSpPr>
        <p:spPr>
          <a:xfrm>
            <a:off x="3597706" y="4131719"/>
            <a:ext cx="550151"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ps</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75AFF53A-E5B9-46B8-B985-04E00C1DE401}"/>
              </a:ext>
            </a:extLst>
          </p:cNvPr>
          <p:cNvSpPr/>
          <p:nvPr/>
        </p:nvSpPr>
        <p:spPr>
          <a:xfrm>
            <a:off x="3596743" y="4602066"/>
            <a:ext cx="595035"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du</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7" name="组合 26">
            <a:extLst>
              <a:ext uri="{FF2B5EF4-FFF2-40B4-BE49-F238E27FC236}">
                <a16:creationId xmlns:a16="http://schemas.microsoft.com/office/drawing/2014/main" id="{EC633A00-7E29-401D-9FE6-3BDCC5B16187}"/>
              </a:ext>
            </a:extLst>
          </p:cNvPr>
          <p:cNvGrpSpPr/>
          <p:nvPr/>
        </p:nvGrpSpPr>
        <p:grpSpPr>
          <a:xfrm>
            <a:off x="1532831" y="2486161"/>
            <a:ext cx="2028608" cy="1058442"/>
            <a:chOff x="4933525" y="2542866"/>
            <a:chExt cx="2028608" cy="1058442"/>
          </a:xfrm>
        </p:grpSpPr>
        <p:sp>
          <p:nvSpPr>
            <p:cNvPr id="28" name="六边形 27">
              <a:extLst>
                <a:ext uri="{FF2B5EF4-FFF2-40B4-BE49-F238E27FC236}">
                  <a16:creationId xmlns:a16="http://schemas.microsoft.com/office/drawing/2014/main" id="{E18DE86B-CC0E-457D-9BEE-1D5B81E342F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系统管理命令</a:t>
              </a:r>
            </a:p>
          </p:txBody>
        </p:sp>
        <p:cxnSp>
          <p:nvCxnSpPr>
            <p:cNvPr id="29" name="直接连接符 28">
              <a:extLst>
                <a:ext uri="{FF2B5EF4-FFF2-40B4-BE49-F238E27FC236}">
                  <a16:creationId xmlns:a16="http://schemas.microsoft.com/office/drawing/2014/main" id="{EF4348B5-4DC1-4B77-A56E-B26DFA4C0934}"/>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244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8000"/>
                            </p:stCondLst>
                            <p:childTnLst>
                              <p:par>
                                <p:cTn id="69" presetID="2" presetClass="entr" presetSubtype="2" decel="60000"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1+#ppt_w/2"/>
                                          </p:val>
                                        </p:tav>
                                        <p:tav tm="100000">
                                          <p:val>
                                            <p:strVal val="#ppt_x"/>
                                          </p:val>
                                        </p:tav>
                                      </p:tavLst>
                                    </p:anim>
                                    <p:anim calcmode="lin" valueType="num">
                                      <p:cBhvr additive="base">
                                        <p:cTn id="7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p:bldP spid="10" grpId="0"/>
      <p:bldP spid="13" grpId="0"/>
      <p:bldP spid="19" grpId="0"/>
      <p:bldP spid="20" grpId="0"/>
      <p:bldP spid="21" grpId="0"/>
      <p:bldP spid="22" grpId="0"/>
      <p:bldP spid="23" grpId="0"/>
      <p:bldP spid="24"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D98A0A7-16A2-492D-A55A-19B5647E7119}"/>
              </a:ext>
            </a:extLst>
          </p:cNvPr>
          <p:cNvGrpSpPr/>
          <p:nvPr/>
        </p:nvGrpSpPr>
        <p:grpSpPr>
          <a:xfrm>
            <a:off x="1532831" y="2486161"/>
            <a:ext cx="2028608" cy="1058442"/>
            <a:chOff x="4933525" y="2542866"/>
            <a:chExt cx="2028608" cy="1058442"/>
          </a:xfrm>
        </p:grpSpPr>
        <p:sp>
          <p:nvSpPr>
            <p:cNvPr id="14" name="六边形 13">
              <a:extLst>
                <a:ext uri="{FF2B5EF4-FFF2-40B4-BE49-F238E27FC236}">
                  <a16:creationId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系统管理命令</a:t>
              </a:r>
            </a:p>
          </p:txBody>
        </p:sp>
        <p:cxnSp>
          <p:nvCxnSpPr>
            <p:cNvPr id="12" name="直接连接符 11">
              <a:extLst>
                <a:ext uri="{FF2B5EF4-FFF2-40B4-BE49-F238E27FC236}">
                  <a16:creationId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831" y="5129809"/>
            <a:ext cx="1837086" cy="1780034"/>
          </a:xfrm>
          <a:prstGeom prst="rect">
            <a:avLst/>
          </a:prstGeom>
        </p:spPr>
      </p:pic>
      <p:sp>
        <p:nvSpPr>
          <p:cNvPr id="2" name="矩形 1">
            <a:extLst>
              <a:ext uri="{FF2B5EF4-FFF2-40B4-BE49-F238E27FC236}">
                <a16:creationId xmlns:a16="http://schemas.microsoft.com/office/drawing/2014/main" id="{1D27C3A9-051A-49B1-8ABB-AE77229C6C1B}"/>
              </a:ext>
            </a:extLst>
          </p:cNvPr>
          <p:cNvSpPr/>
          <p:nvPr/>
        </p:nvSpPr>
        <p:spPr>
          <a:xfrm>
            <a:off x="5426009" y="1756589"/>
            <a:ext cx="6798656"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查看磁盘大小 </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df -h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带有单位显示磁盘信息</a:t>
            </a:r>
          </a:p>
        </p:txBody>
      </p:sp>
      <p:sp>
        <p:nvSpPr>
          <p:cNvPr id="3" name="矩形 2">
            <a:extLst>
              <a:ext uri="{FF2B5EF4-FFF2-40B4-BE49-F238E27FC236}">
                <a16:creationId xmlns:a16="http://schemas.microsoft.com/office/drawing/2014/main" id="{B89C4A66-6796-494A-B53B-64B87DC5740B}"/>
              </a:ext>
            </a:extLst>
          </p:cNvPr>
          <p:cNvSpPr/>
          <p:nvPr/>
        </p:nvSpPr>
        <p:spPr>
          <a:xfrm>
            <a:off x="5426009" y="3167627"/>
            <a:ext cx="305724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显示网络状态信息</a:t>
            </a:r>
          </a:p>
        </p:txBody>
      </p:sp>
      <p:sp>
        <p:nvSpPr>
          <p:cNvPr id="4" name="矩形 3">
            <a:extLst>
              <a:ext uri="{FF2B5EF4-FFF2-40B4-BE49-F238E27FC236}">
                <a16:creationId xmlns:a16="http://schemas.microsoft.com/office/drawing/2014/main" id="{7E4373CC-A060-4247-83B1-DDE8DA28FDEA}"/>
              </a:ext>
            </a:extLst>
          </p:cNvPr>
          <p:cNvSpPr/>
          <p:nvPr/>
        </p:nvSpPr>
        <p:spPr>
          <a:xfrm>
            <a:off x="5426009" y="2697281"/>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测试网络连通</a:t>
            </a:r>
          </a:p>
        </p:txBody>
      </p:sp>
      <p:sp>
        <p:nvSpPr>
          <p:cNvPr id="6" name="矩形 5">
            <a:extLst>
              <a:ext uri="{FF2B5EF4-FFF2-40B4-BE49-F238E27FC236}">
                <a16:creationId xmlns:a16="http://schemas.microsoft.com/office/drawing/2014/main" id="{159A05C3-6E67-444F-A23B-DCBCD8EF1CF2}"/>
              </a:ext>
            </a:extLst>
          </p:cNvPr>
          <p:cNvSpPr/>
          <p:nvPr/>
        </p:nvSpPr>
        <p:spPr>
          <a:xfrm>
            <a:off x="5421263" y="2226935"/>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查看网络情况</a:t>
            </a:r>
          </a:p>
        </p:txBody>
      </p:sp>
      <p:sp>
        <p:nvSpPr>
          <p:cNvPr id="7" name="矩形 6">
            <a:extLst>
              <a:ext uri="{FF2B5EF4-FFF2-40B4-BE49-F238E27FC236}">
                <a16:creationId xmlns:a16="http://schemas.microsoft.com/office/drawing/2014/main" id="{AAE95175-8B05-4EC5-8E25-6FA344EBEE05}"/>
              </a:ext>
            </a:extLst>
          </p:cNvPr>
          <p:cNvSpPr/>
          <p:nvPr/>
        </p:nvSpPr>
        <p:spPr>
          <a:xfrm>
            <a:off x="5426009" y="3637973"/>
            <a:ext cx="641553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命令不会用了？用</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man</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指令，如：</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man ls</a:t>
            </a:r>
            <a:endPar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096B7B7D-84F6-48AE-990B-95032349EF8F}"/>
              </a:ext>
            </a:extLst>
          </p:cNvPr>
          <p:cNvSpPr/>
          <p:nvPr/>
        </p:nvSpPr>
        <p:spPr>
          <a:xfrm>
            <a:off x="5429541" y="4108319"/>
            <a:ext cx="99257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清屏 </a:t>
            </a:r>
          </a:p>
        </p:txBody>
      </p:sp>
      <p:sp>
        <p:nvSpPr>
          <p:cNvPr id="10" name="矩形 9">
            <a:extLst>
              <a:ext uri="{FF2B5EF4-FFF2-40B4-BE49-F238E27FC236}">
                <a16:creationId xmlns:a16="http://schemas.microsoft.com/office/drawing/2014/main" id="{1FAC6F1C-DE80-4920-AD5F-A61A5EC66A22}"/>
              </a:ext>
            </a:extLst>
          </p:cNvPr>
          <p:cNvSpPr/>
          <p:nvPr/>
        </p:nvSpPr>
        <p:spPr>
          <a:xfrm>
            <a:off x="5426009" y="4578665"/>
            <a:ext cx="5450531" cy="1384995"/>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杀死进程，可以先用</a:t>
            </a:r>
            <a:r>
              <a:rPr lang="en-US" altLang="zh-CN" sz="28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ps</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或 </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top</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命令</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查看进程的</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id</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，然后再用</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kill</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命令</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杀死进程。</a:t>
            </a:r>
          </a:p>
        </p:txBody>
      </p:sp>
      <p:sp>
        <p:nvSpPr>
          <p:cNvPr id="19" name="矩形 18">
            <a:extLst>
              <a:ext uri="{FF2B5EF4-FFF2-40B4-BE49-F238E27FC236}">
                <a16:creationId xmlns:a16="http://schemas.microsoft.com/office/drawing/2014/main" id="{109685A4-2607-4BB6-8C64-090D56010ADD}"/>
              </a:ext>
            </a:extLst>
          </p:cNvPr>
          <p:cNvSpPr/>
          <p:nvPr/>
        </p:nvSpPr>
        <p:spPr>
          <a:xfrm>
            <a:off x="3588525" y="1725812"/>
            <a:ext cx="1039067"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df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4ACD18E5-EEFA-4F11-8EAE-423D09F7A3BF}"/>
              </a:ext>
            </a:extLst>
          </p:cNvPr>
          <p:cNvSpPr/>
          <p:nvPr/>
        </p:nvSpPr>
        <p:spPr>
          <a:xfrm>
            <a:off x="3600420" y="2196158"/>
            <a:ext cx="1688283"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ifconfig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B78EA643-9F9B-4B6D-93B0-F939C9CDDAF2}"/>
              </a:ext>
            </a:extLst>
          </p:cNvPr>
          <p:cNvSpPr/>
          <p:nvPr/>
        </p:nvSpPr>
        <p:spPr>
          <a:xfrm>
            <a:off x="3583574" y="2666504"/>
            <a:ext cx="1221809"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ping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1C4D7F1F-DD50-4C76-BBF7-A8056E79C465}"/>
              </a:ext>
            </a:extLst>
          </p:cNvPr>
          <p:cNvSpPr/>
          <p:nvPr/>
        </p:nvSpPr>
        <p:spPr>
          <a:xfrm>
            <a:off x="3598893" y="3136850"/>
            <a:ext cx="1257075"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netstat</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66A41F05-774F-49AF-AFCE-22608357A1AD}"/>
              </a:ext>
            </a:extLst>
          </p:cNvPr>
          <p:cNvSpPr/>
          <p:nvPr/>
        </p:nvSpPr>
        <p:spPr>
          <a:xfrm>
            <a:off x="3602023" y="3607196"/>
            <a:ext cx="891591"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man</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D0087ECA-1D8A-4ED3-A4F9-74BF5178515C}"/>
              </a:ext>
            </a:extLst>
          </p:cNvPr>
          <p:cNvSpPr/>
          <p:nvPr/>
        </p:nvSpPr>
        <p:spPr>
          <a:xfrm>
            <a:off x="3596743" y="4077542"/>
            <a:ext cx="982961"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clear</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910908F0-EDDE-4060-BDE6-597761B946E2}"/>
              </a:ext>
            </a:extLst>
          </p:cNvPr>
          <p:cNvSpPr/>
          <p:nvPr/>
        </p:nvSpPr>
        <p:spPr>
          <a:xfrm>
            <a:off x="3597706" y="4547888"/>
            <a:ext cx="731290"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kill</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6038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par>
                          <p:cTn id="60" fill="hold">
                            <p:stCondLst>
                              <p:cond delay="7000"/>
                            </p:stCondLst>
                            <p:childTnLst>
                              <p:par>
                                <p:cTn id="61" presetID="2" presetClass="entr" presetSubtype="2" decel="6000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1+#ppt_w/2"/>
                                          </p:val>
                                        </p:tav>
                                        <p:tav tm="100000">
                                          <p:val>
                                            <p:strVal val="#ppt_x"/>
                                          </p:val>
                                        </p:tav>
                                      </p:tavLst>
                                    </p:anim>
                                    <p:anim calcmode="lin" valueType="num">
                                      <p:cBhvr additive="base">
                                        <p:cTn id="6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p:bldP spid="10" grpId="0"/>
      <p:bldP spid="19" grpId="0"/>
      <p:bldP spid="20" grpId="0"/>
      <p:bldP spid="21" grpId="0"/>
      <p:bldP spid="22" grpId="0"/>
      <p:bldP spid="23"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1388815" y="2896245"/>
            <a:ext cx="10441160" cy="1015663"/>
          </a:xfrm>
          <a:prstGeom prst="rect">
            <a:avLst/>
          </a:prstGeom>
        </p:spPr>
        <p:txBody>
          <a:bodyPr wrap="square">
            <a:spAutoFit/>
          </a:bodyPr>
          <a:lstStyle/>
          <a:p>
            <a:pPr algn="ctr"/>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知识点一：渗透测试基础</a:t>
            </a:r>
          </a:p>
        </p:txBody>
      </p:sp>
    </p:spTree>
    <p:extLst>
      <p:ext uri="{BB962C8B-B14F-4D97-AF65-F5344CB8AC3E}">
        <p14:creationId xmlns:p14="http://schemas.microsoft.com/office/powerpoint/2010/main" val="3174394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5202512" y="837929"/>
            <a:ext cx="2453727" cy="474140"/>
            <a:chOff x="5202512" y="837929"/>
            <a:chExt cx="2453727" cy="474140"/>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5567601" y="837929"/>
              <a:ext cx="1723549"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软件包管理</a:t>
              </a:r>
            </a:p>
          </p:txBody>
        </p:sp>
      </p:grpSp>
      <p:sp>
        <p:nvSpPr>
          <p:cNvPr id="98" name="矩形 97">
            <a:extLst>
              <a:ext uri="{FF2B5EF4-FFF2-40B4-BE49-F238E27FC236}">
                <a16:creationId xmlns:a16="http://schemas.microsoft.com/office/drawing/2014/main" id="{B6043767-DC6B-4254-9127-2CD5CBDB1CF9}"/>
              </a:ext>
            </a:extLst>
          </p:cNvPr>
          <p:cNvSpPr/>
          <p:nvPr/>
        </p:nvSpPr>
        <p:spPr>
          <a:xfrm>
            <a:off x="884759" y="1402223"/>
            <a:ext cx="11089232" cy="1688860"/>
          </a:xfrm>
          <a:prstGeom prst="rect">
            <a:avLst/>
          </a:prstGeom>
        </p:spPr>
        <p:txBody>
          <a:bodyPr wrap="square">
            <a:spAutoFit/>
          </a:bodyPr>
          <a:lstStyle/>
          <a:p>
            <a:pPr>
              <a:lnSpc>
                <a:spcPct val="150000"/>
              </a:lnSpc>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CentOS</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Ubuntu</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Debian</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三个</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都是非常优秀的系统，开源的系统，</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是基于</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Debian</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类型的</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系统版本。</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其主要包含在线和离线两种软件包管理工具，</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apt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3" name="图片 2">
            <a:extLst>
              <a:ext uri="{FF2B5EF4-FFF2-40B4-BE49-F238E27FC236}">
                <a16:creationId xmlns:a16="http://schemas.microsoft.com/office/drawing/2014/main" id="{327AB116-746C-4344-9248-C18F12A78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119" y="3154661"/>
            <a:ext cx="4415748" cy="3311812"/>
          </a:xfrm>
          <a:prstGeom prst="rect">
            <a:avLst/>
          </a:prstGeom>
        </p:spPr>
      </p:pic>
    </p:spTree>
    <p:extLst>
      <p:ext uri="{BB962C8B-B14F-4D97-AF65-F5344CB8AC3E}">
        <p14:creationId xmlns:p14="http://schemas.microsoft.com/office/powerpoint/2010/main" val="24598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34E42F4-2047-4996-937C-424AE9D0F9DB}"/>
              </a:ext>
            </a:extLst>
          </p:cNvPr>
          <p:cNvGrpSpPr/>
          <p:nvPr/>
        </p:nvGrpSpPr>
        <p:grpSpPr>
          <a:xfrm>
            <a:off x="5421263" y="663997"/>
            <a:ext cx="1891590" cy="1891590"/>
            <a:chOff x="2716147" y="2106202"/>
            <a:chExt cx="1622946" cy="1622946"/>
          </a:xfrm>
        </p:grpSpPr>
        <p:sp>
          <p:nvSpPr>
            <p:cNvPr id="28" name="is1ide-Oval 8">
              <a:extLst>
                <a:ext uri="{FF2B5EF4-FFF2-40B4-BE49-F238E27FC236}">
                  <a16:creationId xmlns:a16="http://schemas.microsoft.com/office/drawing/2014/main" id="{D0D58CCD-E36D-43AC-BD24-B5862693F87C}"/>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F58B1895-64DE-4B46-824F-FA7F05ABCE14}"/>
                </a:ext>
              </a:extLst>
            </p:cNvPr>
            <p:cNvGrpSpPr/>
            <p:nvPr/>
          </p:nvGrpSpPr>
          <p:grpSpPr>
            <a:xfrm>
              <a:off x="2772559" y="2219031"/>
              <a:ext cx="1510123" cy="1397298"/>
              <a:chOff x="2655146" y="2774952"/>
              <a:chExt cx="1118602" cy="1035027"/>
            </a:xfrm>
          </p:grpSpPr>
          <p:sp>
            <p:nvSpPr>
              <p:cNvPr id="25" name="is1ide-Oval 8">
                <a:extLst>
                  <a:ext uri="{FF2B5EF4-FFF2-40B4-BE49-F238E27FC236}">
                    <a16:creationId xmlns:a16="http://schemas.microsoft.com/office/drawing/2014/main" id="{1ECE7F4E-AD21-4E82-98F5-45D23916FA4D}"/>
                  </a:ext>
                </a:extLst>
              </p:cNvPr>
              <p:cNvSpPr/>
              <p:nvPr/>
            </p:nvSpPr>
            <p:spPr>
              <a:xfrm>
                <a:off x="2696934" y="2774952"/>
                <a:ext cx="1035027" cy="1035027"/>
              </a:xfrm>
              <a:prstGeom prst="ellipse">
                <a:avLst/>
              </a:prstGeom>
              <a:solidFill>
                <a:srgbClr val="0050A3"/>
              </a:solidFill>
              <a:ln w="12700" cap="flat">
                <a:noFill/>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220738A2-DC41-4F26-B437-DB7C1EC51D02}"/>
                  </a:ext>
                </a:extLst>
              </p:cNvPr>
              <p:cNvSpPr/>
              <p:nvPr/>
            </p:nvSpPr>
            <p:spPr>
              <a:xfrm>
                <a:off x="2655146" y="3030287"/>
                <a:ext cx="1118602" cy="58680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(Debian Package)</a:t>
                </a:r>
              </a:p>
              <a:p>
                <a:pPr algn="ct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管理工具</a:t>
                </a:r>
              </a:p>
            </p:txBody>
          </p:sp>
        </p:grpSp>
      </p:grpSp>
      <p:sp>
        <p:nvSpPr>
          <p:cNvPr id="30" name="文本框 29">
            <a:extLst>
              <a:ext uri="{FF2B5EF4-FFF2-40B4-BE49-F238E27FC236}">
                <a16:creationId xmlns:a16="http://schemas.microsoft.com/office/drawing/2014/main" id="{E26E5F43-1E66-4C44-BA9C-8774F5CBCAAB}"/>
              </a:ext>
            </a:extLst>
          </p:cNvPr>
          <p:cNvSpPr txBox="1"/>
          <p:nvPr/>
        </p:nvSpPr>
        <p:spPr>
          <a:xfrm>
            <a:off x="2216907" y="2669666"/>
            <a:ext cx="8424935" cy="948994"/>
          </a:xfrm>
          <a:prstGeom prst="rect">
            <a:avLst/>
          </a:prstGeom>
          <a:noFill/>
        </p:spPr>
        <p:txBody>
          <a:bodyPr wrap="square" lIns="86376" tIns="43188" rIns="86376" bIns="43188" rtlCol="0">
            <a:spAutoFit/>
          </a:bodyPr>
          <a:lstStyle/>
          <a:p>
            <a:pPr algn="just"/>
            <a:r>
              <a:rPr lang="en-US" altLang="zh-CN" sz="28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(Debian Package)</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管理工具，软件包名以</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.deb</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后缀。这种方法适合系统不能联网的情况下。</a:t>
            </a:r>
          </a:p>
        </p:txBody>
      </p:sp>
      <p:sp>
        <p:nvSpPr>
          <p:cNvPr id="17" name="矩形: 圆角 16">
            <a:extLst>
              <a:ext uri="{FF2B5EF4-FFF2-40B4-BE49-F238E27FC236}">
                <a16:creationId xmlns:a16="http://schemas.microsoft.com/office/drawing/2014/main" id="{004BE24F-8E09-4697-B3E5-04C0F7B0A910}"/>
              </a:ext>
            </a:extLst>
          </p:cNvPr>
          <p:cNvSpPr/>
          <p:nvPr/>
        </p:nvSpPr>
        <p:spPr>
          <a:xfrm>
            <a:off x="1687023" y="3732739"/>
            <a:ext cx="9484704" cy="2523031"/>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比如安装</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命令的安装包，先将</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tree.deb</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传到</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系统中。再使用如下命令安装。</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tree_1.5.3-1_i386.deb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安装软件</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-r tree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卸载软件</a:t>
            </a:r>
          </a:p>
        </p:txBody>
      </p:sp>
    </p:spTree>
    <p:extLst>
      <p:ext uri="{BB962C8B-B14F-4D97-AF65-F5344CB8AC3E}">
        <p14:creationId xmlns:p14="http://schemas.microsoft.com/office/powerpoint/2010/main" val="309481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34E42F4-2047-4996-937C-424AE9D0F9DB}"/>
              </a:ext>
            </a:extLst>
          </p:cNvPr>
          <p:cNvGrpSpPr/>
          <p:nvPr/>
        </p:nvGrpSpPr>
        <p:grpSpPr>
          <a:xfrm>
            <a:off x="5421262" y="663997"/>
            <a:ext cx="1891593" cy="1891590"/>
            <a:chOff x="2716147" y="2106202"/>
            <a:chExt cx="1622949" cy="1622946"/>
          </a:xfrm>
        </p:grpSpPr>
        <p:sp>
          <p:nvSpPr>
            <p:cNvPr id="28" name="is1ide-Oval 8">
              <a:extLst>
                <a:ext uri="{FF2B5EF4-FFF2-40B4-BE49-F238E27FC236}">
                  <a16:creationId xmlns:a16="http://schemas.microsoft.com/office/drawing/2014/main" id="{D0D58CCD-E36D-43AC-BD24-B5862693F87C}"/>
                </a:ext>
              </a:extLst>
            </p:cNvPr>
            <p:cNvSpPr/>
            <p:nvPr/>
          </p:nvSpPr>
          <p:spPr>
            <a:xfrm>
              <a:off x="2716147" y="2106202"/>
              <a:ext cx="1622946" cy="1622946"/>
            </a:xfrm>
            <a:prstGeom prst="ellipse">
              <a:avLst/>
            </a:prstGeom>
            <a:noFill/>
            <a:ln w="12700" cap="flat">
              <a:solidFill>
                <a:srgbClr val="1092F1"/>
              </a:solidFill>
              <a:prstDash val="dash"/>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F58B1895-64DE-4B46-824F-FA7F05ABCE14}"/>
                </a:ext>
              </a:extLst>
            </p:cNvPr>
            <p:cNvGrpSpPr/>
            <p:nvPr/>
          </p:nvGrpSpPr>
          <p:grpSpPr>
            <a:xfrm>
              <a:off x="2828973" y="2219031"/>
              <a:ext cx="1510123" cy="1397298"/>
              <a:chOff x="2696934" y="2774952"/>
              <a:chExt cx="1118602" cy="1035027"/>
            </a:xfrm>
          </p:grpSpPr>
          <p:sp>
            <p:nvSpPr>
              <p:cNvPr id="25" name="is1ide-Oval 8">
                <a:extLst>
                  <a:ext uri="{FF2B5EF4-FFF2-40B4-BE49-F238E27FC236}">
                    <a16:creationId xmlns:a16="http://schemas.microsoft.com/office/drawing/2014/main" id="{1ECE7F4E-AD21-4E82-98F5-45D23916FA4D}"/>
                  </a:ext>
                </a:extLst>
              </p:cNvPr>
              <p:cNvSpPr/>
              <p:nvPr/>
            </p:nvSpPr>
            <p:spPr>
              <a:xfrm>
                <a:off x="2696934" y="2774952"/>
                <a:ext cx="1035027" cy="1035027"/>
              </a:xfrm>
              <a:prstGeom prst="ellipse">
                <a:avLst/>
              </a:prstGeom>
              <a:solidFill>
                <a:srgbClr val="1092F1"/>
              </a:solidFill>
              <a:ln w="12700" cap="flat">
                <a:noFill/>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220738A2-DC41-4F26-B437-DB7C1EC51D02}"/>
                  </a:ext>
                </a:extLst>
              </p:cNvPr>
              <p:cNvSpPr/>
              <p:nvPr/>
            </p:nvSpPr>
            <p:spPr>
              <a:xfrm>
                <a:off x="2696934" y="3028398"/>
                <a:ext cx="1118602" cy="52812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APT</a:t>
                </a: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Advanced Packaging Tool</a:t>
                </a: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）高级软件工具</a:t>
                </a:r>
              </a:p>
            </p:txBody>
          </p:sp>
        </p:grpSp>
      </p:grpSp>
      <p:sp>
        <p:nvSpPr>
          <p:cNvPr id="30" name="文本框 29">
            <a:extLst>
              <a:ext uri="{FF2B5EF4-FFF2-40B4-BE49-F238E27FC236}">
                <a16:creationId xmlns:a16="http://schemas.microsoft.com/office/drawing/2014/main" id="{E26E5F43-1E66-4C44-BA9C-8774F5CBCAAB}"/>
              </a:ext>
            </a:extLst>
          </p:cNvPr>
          <p:cNvSpPr txBox="1"/>
          <p:nvPr/>
        </p:nvSpPr>
        <p:spPr>
          <a:xfrm>
            <a:off x="2249801" y="2625520"/>
            <a:ext cx="9220134" cy="825883"/>
          </a:xfrm>
          <a:prstGeom prst="rect">
            <a:avLst/>
          </a:prstGeom>
          <a:noFill/>
        </p:spPr>
        <p:txBody>
          <a:bodyPr wrap="square" lIns="86376" tIns="43188" rIns="86376" bIns="43188" rtlCol="0">
            <a:spAutoFit/>
          </a:bodyPr>
          <a:lstStyle/>
          <a:p>
            <a:pPr algn="just"/>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APT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Advanced Packaging Tool</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）高级软件工具。这种方法适合系统能够连接互联网的情况。</a:t>
            </a:r>
          </a:p>
        </p:txBody>
      </p:sp>
      <p:sp>
        <p:nvSpPr>
          <p:cNvPr id="17" name="矩形: 圆角 16">
            <a:extLst>
              <a:ext uri="{FF2B5EF4-FFF2-40B4-BE49-F238E27FC236}">
                <a16:creationId xmlns:a16="http://schemas.microsoft.com/office/drawing/2014/main" id="{004BE24F-8E09-4697-B3E5-04C0F7B0A910}"/>
              </a:ext>
            </a:extLst>
          </p:cNvPr>
          <p:cNvSpPr/>
          <p:nvPr/>
        </p:nvSpPr>
        <p:spPr>
          <a:xfrm>
            <a:off x="2288915" y="3616325"/>
            <a:ext cx="8280920" cy="2422032"/>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依然以</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install tree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安装</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remove tree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卸载</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update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更新软件</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upgrade        </a:t>
            </a:r>
          </a:p>
        </p:txBody>
      </p:sp>
    </p:spTree>
    <p:extLst>
      <p:ext uri="{BB962C8B-B14F-4D97-AF65-F5344CB8AC3E}">
        <p14:creationId xmlns:p14="http://schemas.microsoft.com/office/powerpoint/2010/main" val="14212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2756967" y="3200826"/>
            <a:ext cx="8208912" cy="830997"/>
          </a:xfrm>
          <a:prstGeom prst="rect">
            <a:avLst/>
          </a:prstGeom>
        </p:spPr>
        <p:txBody>
          <a:bodyPr wrap="square">
            <a:spAutoFit/>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知识点三：</a:t>
            </a: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框架</a:t>
            </a:r>
            <a:endParaRPr lang="zh-CN" altLang="en-US" sz="4800" b="1" dirty="0"/>
          </a:p>
        </p:txBody>
      </p:sp>
    </p:spTree>
    <p:extLst>
      <p:ext uri="{BB962C8B-B14F-4D97-AF65-F5344CB8AC3E}">
        <p14:creationId xmlns:p14="http://schemas.microsoft.com/office/powerpoint/2010/main" val="2477988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5202512" y="837929"/>
            <a:ext cx="2453727" cy="474140"/>
            <a:chOff x="5202512" y="837929"/>
            <a:chExt cx="2453727" cy="474140"/>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5372035" y="837929"/>
              <a:ext cx="2114681"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认识</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p>
          </p:txBody>
        </p:sp>
      </p:grpSp>
      <p:sp>
        <p:nvSpPr>
          <p:cNvPr id="98" name="矩形 97">
            <a:extLst>
              <a:ext uri="{FF2B5EF4-FFF2-40B4-BE49-F238E27FC236}">
                <a16:creationId xmlns:a16="http://schemas.microsoft.com/office/drawing/2014/main" id="{B6043767-DC6B-4254-9127-2CD5CBDB1CF9}"/>
              </a:ext>
            </a:extLst>
          </p:cNvPr>
          <p:cNvSpPr/>
          <p:nvPr/>
        </p:nvSpPr>
        <p:spPr>
          <a:xfrm>
            <a:off x="1379381" y="1443076"/>
            <a:ext cx="10099988" cy="2242858"/>
          </a:xfrm>
          <a:prstGeom prst="rect">
            <a:avLst/>
          </a:prstGeom>
        </p:spPr>
        <p:txBody>
          <a:bodyPr wrap="square">
            <a:spAutoFit/>
          </a:bodyPr>
          <a:lstStyle/>
          <a:p>
            <a:pPr algn="just">
              <a:lnSpc>
                <a:spcPct val="150000"/>
              </a:lnSpc>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是一个开源的渗透测试框架软件，也是一个逐步发展成熟的漏洞研究与渗透代码开发平台。 </a:t>
            </a:r>
          </a:p>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除了渗透攻击之外，</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在发展过程中逐渐增加对渗透测试全过程的支持，包括情报搜集、威胁建模、漏洞分析、后渗透攻击与报告生成。</a:t>
            </a:r>
          </a:p>
        </p:txBody>
      </p:sp>
      <p:pic>
        <p:nvPicPr>
          <p:cNvPr id="3" name="图片 2">
            <a:extLst>
              <a:ext uri="{FF2B5EF4-FFF2-40B4-BE49-F238E27FC236}">
                <a16:creationId xmlns:a16="http://schemas.microsoft.com/office/drawing/2014/main" id="{A6584604-AEB4-4FB8-920A-18398150B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497" y="3976365"/>
            <a:ext cx="5161756" cy="2580878"/>
          </a:xfrm>
          <a:prstGeom prst="rect">
            <a:avLst/>
          </a:prstGeom>
        </p:spPr>
      </p:pic>
    </p:spTree>
    <p:extLst>
      <p:ext uri="{BB962C8B-B14F-4D97-AF65-F5344CB8AC3E}">
        <p14:creationId xmlns:p14="http://schemas.microsoft.com/office/powerpoint/2010/main" val="258914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A2C57A0D-0707-41A0-98AF-CC5988247A48}"/>
              </a:ext>
            </a:extLst>
          </p:cNvPr>
          <p:cNvSpPr txBox="1"/>
          <p:nvPr/>
        </p:nvSpPr>
        <p:spPr>
          <a:xfrm>
            <a:off x="1172791" y="1528629"/>
            <a:ext cx="11161240" cy="1129749"/>
          </a:xfrm>
          <a:prstGeom prst="rect">
            <a:avLst/>
          </a:prstGeom>
          <a:noFill/>
        </p:spPr>
        <p:txBody>
          <a:bodyPr wrap="square" lIns="86376" tIns="43188" rIns="86376" bIns="43188" rtlCol="0">
            <a:spAutoFit/>
          </a:bodyPr>
          <a:lstStyle/>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在成功实施渗透攻击并获得目标系统的远程控制权之后，</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框架中另一个极具威名的工具</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Meterpreter</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在后渗透攻击阶段</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提供了强大功能。</a:t>
            </a:r>
          </a:p>
        </p:txBody>
      </p:sp>
      <p:grpSp>
        <p:nvGrpSpPr>
          <p:cNvPr id="9" name="组合 8">
            <a:extLst>
              <a:ext uri="{FF2B5EF4-FFF2-40B4-BE49-F238E27FC236}">
                <a16:creationId xmlns:a16="http://schemas.microsoft.com/office/drawing/2014/main" id="{C94EEC5D-C51D-42E2-A199-C4687384CBFE}"/>
              </a:ext>
            </a:extLst>
          </p:cNvPr>
          <p:cNvGrpSpPr/>
          <p:nvPr/>
        </p:nvGrpSpPr>
        <p:grpSpPr>
          <a:xfrm>
            <a:off x="5202512" y="837929"/>
            <a:ext cx="2453727" cy="474140"/>
            <a:chOff x="5202512" y="837929"/>
            <a:chExt cx="2453727" cy="474140"/>
          </a:xfrm>
        </p:grpSpPr>
        <p:cxnSp>
          <p:nvCxnSpPr>
            <p:cNvPr id="10" name="íślíḋè-Straight Connector 13">
              <a:extLst>
                <a:ext uri="{FF2B5EF4-FFF2-40B4-BE49-F238E27FC236}">
                  <a16:creationId xmlns:a16="http://schemas.microsoft.com/office/drawing/2014/main" id="{43063882-06FB-4703-B25D-0C4941276CFB}"/>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9490BB0-449F-4C71-803F-8E62C40598FA}"/>
                </a:ext>
              </a:extLst>
            </p:cNvPr>
            <p:cNvSpPr/>
            <p:nvPr/>
          </p:nvSpPr>
          <p:spPr>
            <a:xfrm>
              <a:off x="5303907" y="837929"/>
              <a:ext cx="2250937"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认识</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Meterpreter</a:t>
              </a:r>
            </a:p>
          </p:txBody>
        </p:sp>
      </p:grpSp>
      <p:grpSp>
        <p:nvGrpSpPr>
          <p:cNvPr id="12" name="组合 11">
            <a:extLst>
              <a:ext uri="{FF2B5EF4-FFF2-40B4-BE49-F238E27FC236}">
                <a16:creationId xmlns:a16="http://schemas.microsoft.com/office/drawing/2014/main" id="{B97E8F81-8B4F-468A-A790-F0DD771D614A}"/>
              </a:ext>
            </a:extLst>
          </p:cNvPr>
          <p:cNvGrpSpPr/>
          <p:nvPr/>
        </p:nvGrpSpPr>
        <p:grpSpPr>
          <a:xfrm>
            <a:off x="1304711" y="2850680"/>
            <a:ext cx="10332290" cy="3067045"/>
            <a:chOff x="1263230" y="1989440"/>
            <a:chExt cx="10332290" cy="3067045"/>
          </a:xfrm>
        </p:grpSpPr>
        <p:sp>
          <p:nvSpPr>
            <p:cNvPr id="13" name="矩形: 圆角 12">
              <a:extLst>
                <a:ext uri="{FF2B5EF4-FFF2-40B4-BE49-F238E27FC236}">
                  <a16:creationId xmlns:a16="http://schemas.microsoft.com/office/drawing/2014/main" id="{45FD3519-EBDE-4446-A479-B1F027BA4BBB}"/>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EDC16A54-2C7B-485D-936A-4D88E13F37F4}"/>
                </a:ext>
              </a:extLst>
            </p:cNvPr>
            <p:cNvSpPr/>
            <p:nvPr/>
          </p:nvSpPr>
          <p:spPr>
            <a:xfrm>
              <a:off x="1676847" y="2321425"/>
              <a:ext cx="9505056" cy="2346091"/>
            </a:xfrm>
            <a:prstGeom prst="rect">
              <a:avLst/>
            </a:prstGeom>
          </p:spPr>
          <p:txBody>
            <a:bodyPr wrap="square">
              <a:spAutoFit/>
            </a:bodyPr>
            <a:lstStyle/>
            <a:p>
              <a:pPr algn="just">
                <a:lnSpc>
                  <a:spcPct val="150000"/>
                </a:lnSpc>
                <a:spcBef>
                  <a:spcPts val="0"/>
                </a:spcBef>
                <a:spcAft>
                  <a:spcPts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Meterpreter</a:t>
              </a: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可以看做一个支持多操作系统平台，可以仅仅驻留于内存中并具备免杀能力的高级后门工具</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Meterpreter</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中实现了特权提升、信息攫取、系统监控、跳板攻击与内网拓展等多样化的功能特性，此外还支持一种灵活可扩展的方式来加载额外功能的后渗透攻击模块，足以支持渗透测试者在目标网络中取得立足点之后进行进一步的拓展攻击，并取得具有业务影响力的渗透效果。 </a:t>
              </a:r>
            </a:p>
          </p:txBody>
        </p:sp>
      </p:grpSp>
      <p:pic>
        <p:nvPicPr>
          <p:cNvPr id="15" name="图片 14">
            <a:extLst>
              <a:ext uri="{FF2B5EF4-FFF2-40B4-BE49-F238E27FC236}">
                <a16:creationId xmlns:a16="http://schemas.microsoft.com/office/drawing/2014/main" id="{335829A9-7C1A-4683-809D-43EA6AD473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358" y="5118537"/>
            <a:ext cx="1800052" cy="1800052"/>
          </a:xfrm>
          <a:prstGeom prst="rect">
            <a:avLst/>
          </a:prstGeom>
        </p:spPr>
      </p:pic>
    </p:spTree>
    <p:extLst>
      <p:ext uri="{BB962C8B-B14F-4D97-AF65-F5344CB8AC3E}">
        <p14:creationId xmlns:p14="http://schemas.microsoft.com/office/powerpoint/2010/main" val="348798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par>
                          <p:cTn id="18" fill="hold">
                            <p:stCondLst>
                              <p:cond delay="1500"/>
                            </p:stCondLst>
                            <p:childTnLst>
                              <p:par>
                                <p:cTn id="19" presetID="2" presetClass="entr" presetSubtype="2" decel="6000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C0F91AE-3150-4A4F-BE5C-5BD47F5BEB70}"/>
              </a:ext>
            </a:extLst>
          </p:cNvPr>
          <p:cNvSpPr/>
          <p:nvPr/>
        </p:nvSpPr>
        <p:spPr>
          <a:xfrm>
            <a:off x="1820863" y="736005"/>
            <a:ext cx="9577064" cy="1080120"/>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启动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，可以通过</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中的快捷图标，也可以通过在终端中输入命令：</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msfconsole</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启动后界面如下：</a:t>
            </a:r>
          </a:p>
        </p:txBody>
      </p:sp>
      <p:pic>
        <p:nvPicPr>
          <p:cNvPr id="24" name="图片 1">
            <a:extLst>
              <a:ext uri="{FF2B5EF4-FFF2-40B4-BE49-F238E27FC236}">
                <a16:creationId xmlns:a16="http://schemas.microsoft.com/office/drawing/2014/main" id="{89DAACF4-CCE2-4CB3-B18D-19BEE0A5B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927" y="2073101"/>
            <a:ext cx="8064896" cy="4639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54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21" name="íṡľíḍè-Rectangle 17">
            <a:extLst>
              <a:ext uri="{FF2B5EF4-FFF2-40B4-BE49-F238E27FC236}">
                <a16:creationId xmlns:a16="http://schemas.microsoft.com/office/drawing/2014/main" id="{31B4F515-DAD2-444A-B7A7-4F960F69E50D}"/>
              </a:ext>
            </a:extLst>
          </p:cNvPr>
          <p:cNvSpPr/>
          <p:nvPr/>
        </p:nvSpPr>
        <p:spPr>
          <a:xfrm>
            <a:off x="1424819" y="2400261"/>
            <a:ext cx="10333148" cy="100811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当完成某个模块的工作，或者不经意间选择了错误的模块，可以使用</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back</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命令来</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跳出当前模块</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2" name="íṡľíḍè-Rectangle 17">
            <a:extLst>
              <a:ext uri="{FF2B5EF4-FFF2-40B4-BE49-F238E27FC236}">
                <a16:creationId xmlns:a16="http://schemas.microsoft.com/office/drawing/2014/main" id="{52747D07-6BC0-41CE-81EC-6107DC1D23DF}"/>
              </a:ext>
            </a:extLst>
          </p:cNvPr>
          <p:cNvSpPr/>
          <p:nvPr/>
        </p:nvSpPr>
        <p:spPr>
          <a:xfrm>
            <a:off x="1424819" y="1816125"/>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back</a:t>
            </a:r>
          </a:p>
        </p:txBody>
      </p:sp>
      <p:sp>
        <p:nvSpPr>
          <p:cNvPr id="23" name="íṡľíḍè-Rectangle 17">
            <a:extLst>
              <a:ext uri="{FF2B5EF4-FFF2-40B4-BE49-F238E27FC236}">
                <a16:creationId xmlns:a16="http://schemas.microsoft.com/office/drawing/2014/main" id="{47C7D0D4-CD29-494F-9984-EEA509551F7E}"/>
              </a:ext>
            </a:extLst>
          </p:cNvPr>
          <p:cNvSpPr/>
          <p:nvPr/>
        </p:nvSpPr>
        <p:spPr>
          <a:xfrm>
            <a:off x="1424819" y="4488494"/>
            <a:ext cx="10333148" cy="1008114"/>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这个命令会显示</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框架中所有可用的渗透攻击模块。</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íṡľíḍè-Rectangle 17">
            <a:extLst>
              <a:ext uri="{FF2B5EF4-FFF2-40B4-BE49-F238E27FC236}">
                <a16:creationId xmlns:a16="http://schemas.microsoft.com/office/drawing/2014/main" id="{757C8CA6-BE01-4149-B5CD-A8E3DA1DD61F}"/>
              </a:ext>
            </a:extLst>
          </p:cNvPr>
          <p:cNvSpPr/>
          <p:nvPr/>
        </p:nvSpPr>
        <p:spPr>
          <a:xfrm>
            <a:off x="1424819" y="3904357"/>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show exploits</a:t>
            </a:r>
          </a:p>
        </p:txBody>
      </p:sp>
    </p:spTree>
    <p:extLst>
      <p:ext uri="{BB962C8B-B14F-4D97-AF65-F5344CB8AC3E}">
        <p14:creationId xmlns:p14="http://schemas.microsoft.com/office/powerpoint/2010/main" val="56067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8" decel="6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6000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decel="6000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0-#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par>
                                <p:cTn id="22" presetID="2" presetClass="entr" presetSubtype="2" decel="6000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1+#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D98A0A7-16A2-492D-A55A-19B5647E7119}"/>
              </a:ext>
            </a:extLst>
          </p:cNvPr>
          <p:cNvGrpSpPr/>
          <p:nvPr/>
        </p:nvGrpSpPr>
        <p:grpSpPr>
          <a:xfrm>
            <a:off x="1532831" y="2223205"/>
            <a:ext cx="8136904" cy="1058442"/>
            <a:chOff x="4933525" y="2542866"/>
            <a:chExt cx="8136904" cy="1058442"/>
          </a:xfrm>
        </p:grpSpPr>
        <p:sp>
          <p:nvSpPr>
            <p:cNvPr id="14" name="六边形 13">
              <a:extLst>
                <a:ext uri="{FF2B5EF4-FFF2-40B4-BE49-F238E27FC236}">
                  <a16:creationId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rPr>
                <a:t>主动型</a:t>
              </a:r>
            </a:p>
          </p:txBody>
        </p:sp>
        <p:sp>
          <p:nvSpPr>
            <p:cNvPr id="11" name="文本框 7">
              <a:extLst>
                <a:ext uri="{FF2B5EF4-FFF2-40B4-BE49-F238E27FC236}">
                  <a16:creationId xmlns:a16="http://schemas.microsoft.com/office/drawing/2014/main" id="{27D28173-21BD-44A9-8B20-1EA8EF69418B}"/>
                </a:ext>
              </a:extLst>
            </p:cNvPr>
            <p:cNvSpPr txBox="1">
              <a:spLocks noChangeArrowheads="1"/>
            </p:cNvSpPr>
            <p:nvPr/>
          </p:nvSpPr>
          <p:spPr bwMode="auto">
            <a:xfrm>
              <a:off x="6984268" y="2841256"/>
              <a:ext cx="6086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主动型</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exploits</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能够</a:t>
              </a:r>
              <a:r>
                <a:rPr lang="zh-CN" altLang="en-US" sz="2400" b="1" dirty="0">
                  <a:solidFill>
                    <a:schemeClr val="tx1">
                      <a:lumMod val="65000"/>
                      <a:lumOff val="35000"/>
                    </a:schemeClr>
                  </a:solidFill>
                  <a:latin typeface="Times New Roman" panose="02020603050405020304" pitchFamily="18" charset="0"/>
                  <a:cs typeface="Times New Roman" panose="02020603050405020304" pitchFamily="18" charset="0"/>
                </a:rPr>
                <a:t>直接连接并攻击特定主机</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cxnSp>
          <p:nvCxnSpPr>
            <p:cNvPr id="12" name="直接连接符 11">
              <a:extLst>
                <a:ext uri="{FF2B5EF4-FFF2-40B4-BE49-F238E27FC236}">
                  <a16:creationId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35C1935A-C738-40F2-BBEB-DD17E5F1288C}"/>
              </a:ext>
            </a:extLst>
          </p:cNvPr>
          <p:cNvGrpSpPr/>
          <p:nvPr/>
        </p:nvGrpSpPr>
        <p:grpSpPr>
          <a:xfrm>
            <a:off x="1532831" y="3526528"/>
            <a:ext cx="8466632" cy="2242858"/>
            <a:chOff x="4933525" y="1950659"/>
            <a:chExt cx="8466632" cy="2242858"/>
          </a:xfrm>
        </p:grpSpPr>
        <p:sp>
          <p:nvSpPr>
            <p:cNvPr id="16" name="六边形 15">
              <a:extLst>
                <a:ext uri="{FF2B5EF4-FFF2-40B4-BE49-F238E27FC236}">
                  <a16:creationId xmlns:a16="http://schemas.microsoft.com/office/drawing/2014/main" id="{B8DEC9E8-4390-462F-ACFD-92E59FEA8397}"/>
                </a:ext>
              </a:extLst>
            </p:cNvPr>
            <p:cNvSpPr/>
            <p:nvPr/>
          </p:nvSpPr>
          <p:spPr>
            <a:xfrm>
              <a:off x="4933525" y="2542866"/>
              <a:ext cx="1227414" cy="1058442"/>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rPr>
                <a:t>被动型</a:t>
              </a:r>
            </a:p>
          </p:txBody>
        </p:sp>
        <p:sp>
          <p:nvSpPr>
            <p:cNvPr id="17" name="文本框 7">
              <a:extLst>
                <a:ext uri="{FF2B5EF4-FFF2-40B4-BE49-F238E27FC236}">
                  <a16:creationId xmlns:a16="http://schemas.microsoft.com/office/drawing/2014/main" id="{7D3D2013-828A-4DCC-8760-E3EC4A80B3B0}"/>
                </a:ext>
              </a:extLst>
            </p:cNvPr>
            <p:cNvSpPr txBox="1">
              <a:spLocks noChangeArrowheads="1"/>
            </p:cNvSpPr>
            <p:nvPr/>
          </p:nvSpPr>
          <p:spPr bwMode="auto">
            <a:xfrm>
              <a:off x="6984268" y="1950659"/>
              <a:ext cx="6415889" cy="22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pP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被动型</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exploits</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则</a:t>
              </a:r>
              <a:r>
                <a:rPr lang="zh-CN" altLang="en-US" sz="2400" b="1" dirty="0">
                  <a:solidFill>
                    <a:schemeClr val="tx1">
                      <a:lumMod val="65000"/>
                      <a:lumOff val="35000"/>
                    </a:schemeClr>
                  </a:solidFill>
                  <a:latin typeface="Times New Roman" panose="02020603050405020304" pitchFamily="18" charset="0"/>
                  <a:cs typeface="Times New Roman" panose="02020603050405020304" pitchFamily="18" charset="0"/>
                </a:rPr>
                <a:t>等待主机连接之后对其进行渗透攻击</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。被动型</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exploits</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常见于浏览器，</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FTP</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这样的客户端工具等，也可以用邮件发出去，等待连入。</a:t>
              </a:r>
            </a:p>
          </p:txBody>
        </p:sp>
        <p:cxnSp>
          <p:nvCxnSpPr>
            <p:cNvPr id="18" name="直接连接符 17">
              <a:extLst>
                <a:ext uri="{FF2B5EF4-FFF2-40B4-BE49-F238E27FC236}">
                  <a16:creationId xmlns:a16="http://schemas.microsoft.com/office/drawing/2014/main" id="{DA936AAE-DDE7-4CF7-9EB6-0F55D366D598}"/>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759" y="4308374"/>
            <a:ext cx="2592158" cy="2511657"/>
          </a:xfrm>
          <a:prstGeom prst="rect">
            <a:avLst/>
          </a:prstGeom>
        </p:spPr>
      </p:pic>
      <p:sp>
        <p:nvSpPr>
          <p:cNvPr id="13" name="文本框 12">
            <a:extLst>
              <a:ext uri="{FF2B5EF4-FFF2-40B4-BE49-F238E27FC236}">
                <a16:creationId xmlns:a16="http://schemas.microsoft.com/office/drawing/2014/main" id="{5F05F4F7-0C5A-4637-BE4E-83245D42E159}"/>
              </a:ext>
            </a:extLst>
          </p:cNvPr>
          <p:cNvSpPr txBox="1"/>
          <p:nvPr/>
        </p:nvSpPr>
        <p:spPr>
          <a:xfrm>
            <a:off x="1100783" y="1183833"/>
            <a:ext cx="10657184" cy="518107"/>
          </a:xfrm>
          <a:prstGeom prst="rect">
            <a:avLst/>
          </a:prstGeom>
          <a:noFill/>
        </p:spPr>
        <p:txBody>
          <a:bodyPr wrap="square" lIns="86376" tIns="43188" rIns="86376" bIns="43188" rtlCol="0">
            <a:spAutoFit/>
          </a:bodyPr>
          <a:lstStyle/>
          <a:p>
            <a:pPr algn="just"/>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框架中的</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exploits</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可以分为两类：</a:t>
            </a:r>
            <a:r>
              <a:rPr lang="zh-CN" altLang="en-US" sz="28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主动型与被动型。</a:t>
            </a:r>
          </a:p>
        </p:txBody>
      </p:sp>
    </p:spTree>
    <p:extLst>
      <p:ext uri="{BB962C8B-B14F-4D97-AF65-F5344CB8AC3E}">
        <p14:creationId xmlns:p14="http://schemas.microsoft.com/office/powerpoint/2010/main" val="384725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 presetClass="entr" presetSubtype="2" decel="6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íṡľíḍè-Rectangle 17">
            <a:extLst>
              <a:ext uri="{FF2B5EF4-FFF2-40B4-BE49-F238E27FC236}">
                <a16:creationId xmlns:a16="http://schemas.microsoft.com/office/drawing/2014/main" id="{52747D07-6BC0-41CE-81EC-6107DC1D23DF}"/>
              </a:ext>
            </a:extLst>
          </p:cNvPr>
          <p:cNvSpPr/>
          <p:nvPr/>
        </p:nvSpPr>
        <p:spPr>
          <a:xfrm>
            <a:off x="1424819" y="1479982"/>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search</a:t>
            </a:r>
          </a:p>
        </p:txBody>
      </p:sp>
      <p:sp>
        <p:nvSpPr>
          <p:cNvPr id="23" name="íṡľíḍè-Rectangle 17">
            <a:extLst>
              <a:ext uri="{FF2B5EF4-FFF2-40B4-BE49-F238E27FC236}">
                <a16:creationId xmlns:a16="http://schemas.microsoft.com/office/drawing/2014/main" id="{47C7D0D4-CD29-494F-9984-EEA509551F7E}"/>
              </a:ext>
            </a:extLst>
          </p:cNvPr>
          <p:cNvSpPr/>
          <p:nvPr/>
        </p:nvSpPr>
        <p:spPr>
          <a:xfrm>
            <a:off x="1424819" y="2056045"/>
            <a:ext cx="10009112" cy="2448273"/>
          </a:xfrm>
          <a:prstGeom prst="rect">
            <a:avLst/>
          </a:prstGeom>
          <a:solidFill>
            <a:schemeClr val="bg1">
              <a:lumMod val="85000"/>
            </a:schemeClr>
          </a:solidFill>
          <a:ln w="38100" cap="flat" cmpd="sng" algn="ctr">
            <a:noFill/>
            <a:prstDash val="solid"/>
            <a:miter lim="800000"/>
          </a:ln>
          <a:effectLst/>
        </p:spPr>
        <p:txBody>
          <a:bodyPr lIns="180000" rIns="180000" anchor="ctr"/>
          <a:lstStyle/>
          <a:p>
            <a:pPr>
              <a:lnSpc>
                <a:spcPct val="150000"/>
              </a:lnSpc>
            </a:pP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Msfconsole</a:t>
            </a:r>
            <a:r>
              <a:rPr lang="zh-CN" altLang="en-US" sz="2000" b="1" dirty="0">
                <a:latin typeface="Times New Roman" panose="02020603050405020304" pitchFamily="18" charset="0"/>
                <a:ea typeface="微软雅黑" pitchFamily="34" charset="-122"/>
                <a:cs typeface="Times New Roman" panose="02020603050405020304" pitchFamily="18" charset="0"/>
              </a:rPr>
              <a:t>包含一个基于正则查询的功能。</a:t>
            </a:r>
          </a:p>
          <a:p>
            <a:pPr>
              <a:lnSpc>
                <a:spcPct val="150000"/>
              </a:lnSpc>
            </a:pPr>
            <a:r>
              <a:rPr lang="zh-CN" altLang="en-US" sz="2000" b="1" dirty="0">
                <a:latin typeface="Times New Roman" panose="02020603050405020304" pitchFamily="18" charset="0"/>
                <a:ea typeface="微软雅黑" pitchFamily="34" charset="-122"/>
                <a:cs typeface="Times New Roman" panose="02020603050405020304" pitchFamily="18" charset="0"/>
              </a:rPr>
              <a:t>当你想要查找某个特定的渗透攻击、辅助或攻击载荷模块时，搜索</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(search)</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命令非常有用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。例如，如果你想发起一次针对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SQL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数据库的攻击，输入</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search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mssql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命令可以搜索出与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SQL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有关的模块。类似地，可以使用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search ms08_067</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命令寻找与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MS08_067</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漏洞相关的模块，如下图所示。</a:t>
            </a:r>
          </a:p>
        </p:txBody>
      </p:sp>
      <p:pic>
        <p:nvPicPr>
          <p:cNvPr id="9" name="图片 1">
            <a:extLst>
              <a:ext uri="{FF2B5EF4-FFF2-40B4-BE49-F238E27FC236}">
                <a16:creationId xmlns:a16="http://schemas.microsoft.com/office/drawing/2014/main" id="{56396FA9-A1B4-4F2F-8E09-A8E7A9CD9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784" y="4661762"/>
            <a:ext cx="6549182" cy="1991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a:extLst>
              <a:ext uri="{FF2B5EF4-FFF2-40B4-BE49-F238E27FC236}">
                <a16:creationId xmlns:a16="http://schemas.microsoft.com/office/drawing/2014/main" id="{8CC0FAE4-1D4B-4D2B-82D7-FC7F057EB775}"/>
              </a:ext>
            </a:extLst>
          </p:cNvPr>
          <p:cNvGrpSpPr/>
          <p:nvPr/>
        </p:nvGrpSpPr>
        <p:grpSpPr>
          <a:xfrm>
            <a:off x="5202512" y="837929"/>
            <a:ext cx="2453727" cy="474140"/>
            <a:chOff x="5202512" y="837929"/>
            <a:chExt cx="2453727" cy="474140"/>
          </a:xfrm>
        </p:grpSpPr>
        <p:cxnSp>
          <p:nvCxnSpPr>
            <p:cNvPr id="11" name="íślíḋè-Straight Connector 13">
              <a:extLst>
                <a:ext uri="{FF2B5EF4-FFF2-40B4-BE49-F238E27FC236}">
                  <a16:creationId xmlns:a16="http://schemas.microsoft.com/office/drawing/2014/main" id="{AA6F41D8-BA07-4AD0-B13B-4C34008A626B}"/>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91D831-0B41-42E9-89F1-903076533F62}"/>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Tree>
    <p:extLst>
      <p:ext uri="{BB962C8B-B14F-4D97-AF65-F5344CB8AC3E}">
        <p14:creationId xmlns:p14="http://schemas.microsoft.com/office/powerpoint/2010/main" val="24601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8" decel="6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6000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A2C57A0D-0707-41A0-98AF-CC5988247A48}"/>
              </a:ext>
            </a:extLst>
          </p:cNvPr>
          <p:cNvSpPr txBox="1"/>
          <p:nvPr/>
        </p:nvSpPr>
        <p:spPr>
          <a:xfrm>
            <a:off x="1100783" y="841618"/>
            <a:ext cx="10657184" cy="825883"/>
          </a:xfrm>
          <a:prstGeom prst="rect">
            <a:avLst/>
          </a:prstGeom>
          <a:noFill/>
        </p:spPr>
        <p:txBody>
          <a:bodyPr wrap="square" lIns="86376" tIns="43188" rIns="86376" bIns="43188" rtlCol="0">
            <a:spAutoFit/>
          </a:bodyPr>
          <a:lstStyle/>
          <a:p>
            <a:pPr algn="just"/>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安全业界领军企业所采纳的渗透测试执行标准（</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PTES: Penetration Testing Execution Standard</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）对渗透测试过程进行了标准化，具体分为</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个阶段。</a:t>
            </a:r>
          </a:p>
        </p:txBody>
      </p:sp>
      <p:grpSp>
        <p:nvGrpSpPr>
          <p:cNvPr id="24" name="组合 23">
            <a:extLst>
              <a:ext uri="{FF2B5EF4-FFF2-40B4-BE49-F238E27FC236}">
                <a16:creationId xmlns:a16="http://schemas.microsoft.com/office/drawing/2014/main" id="{B947AF8F-0B76-4D28-AA63-BCE74EEE4161}"/>
              </a:ext>
            </a:extLst>
          </p:cNvPr>
          <p:cNvGrpSpPr/>
          <p:nvPr/>
        </p:nvGrpSpPr>
        <p:grpSpPr>
          <a:xfrm>
            <a:off x="596727" y="1744117"/>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856878" y="540052"/>
              <a:ext cx="508859" cy="223421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lt"/>
                </a:rPr>
                <a:t>前期交互阶段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1</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30579" y="2464197"/>
            <a:ext cx="10332290" cy="4138055"/>
            <a:chOff x="1263230" y="198944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710614" y="2309656"/>
              <a:ext cx="9505056" cy="2407072"/>
            </a:xfrm>
            <a:prstGeom prst="rect">
              <a:avLst/>
            </a:prstGeom>
          </p:spPr>
          <p:txBody>
            <a:bodyPr wrap="square">
              <a:spAutoFit/>
            </a:bodyPr>
            <a:lstStyle/>
            <a:p>
              <a:pPr algn="just">
                <a:lnSpc>
                  <a:spcPct val="150000"/>
                </a:lnSpc>
                <a:spcBef>
                  <a:spcPts val="0"/>
                </a:spcBef>
                <a:spcAft>
                  <a:spcPts val="0"/>
                </a:spcAft>
              </a:pP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在前期交互（</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Pre-Engagement Interaction</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）阶段，渗透测试团队与客户组织进行交互讨论，最重要的是</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确定渗透测试的范围、目标、限制条件以及服务合同细节</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。该阶段通常涉及收集客户需求、准备测试计划、定义测试范围与边界、定义业务目标、项目管理与规划等活动。</a:t>
              </a:r>
            </a:p>
          </p:txBody>
        </p:sp>
      </p:grpSp>
    </p:spTree>
    <p:extLst>
      <p:ext uri="{BB962C8B-B14F-4D97-AF65-F5344CB8AC3E}">
        <p14:creationId xmlns:p14="http://schemas.microsoft.com/office/powerpoint/2010/main" val="130255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right)">
                                      <p:cBhvr>
                                        <p:cTn id="12" dur="500"/>
                                        <p:tgtEl>
                                          <p:spTgt spid="24"/>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21" name="íṡľíḍè-Rectangle 17">
            <a:extLst>
              <a:ext uri="{FF2B5EF4-FFF2-40B4-BE49-F238E27FC236}">
                <a16:creationId xmlns:a16="http://schemas.microsoft.com/office/drawing/2014/main" id="{31B4F515-DAD2-444A-B7A7-4F960F69E50D}"/>
              </a:ext>
            </a:extLst>
          </p:cNvPr>
          <p:cNvSpPr/>
          <p:nvPr/>
        </p:nvSpPr>
        <p:spPr>
          <a:xfrm>
            <a:off x="1244799" y="2184238"/>
            <a:ext cx="10477164" cy="1347972"/>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这个命令会显示所有的辅助模块以及它们的用途。</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中，辅助模块的用途非常广泛，它们可以是扫描器、拒绝服务攻击工具、</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Fuzz</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测试器，以及其他类型的工具。</a:t>
            </a:r>
          </a:p>
        </p:txBody>
      </p:sp>
      <p:sp>
        <p:nvSpPr>
          <p:cNvPr id="22" name="íṡľíḍè-Rectangle 17">
            <a:extLst>
              <a:ext uri="{FF2B5EF4-FFF2-40B4-BE49-F238E27FC236}">
                <a16:creationId xmlns:a16="http://schemas.microsoft.com/office/drawing/2014/main" id="{52747D07-6BC0-41CE-81EC-6107DC1D23DF}"/>
              </a:ext>
            </a:extLst>
          </p:cNvPr>
          <p:cNvSpPr/>
          <p:nvPr/>
        </p:nvSpPr>
        <p:spPr>
          <a:xfrm>
            <a:off x="1244799" y="1600101"/>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show auxiliary</a:t>
            </a:r>
          </a:p>
        </p:txBody>
      </p:sp>
      <p:sp>
        <p:nvSpPr>
          <p:cNvPr id="23" name="íṡľíḍè-Rectangle 17">
            <a:extLst>
              <a:ext uri="{FF2B5EF4-FFF2-40B4-BE49-F238E27FC236}">
                <a16:creationId xmlns:a16="http://schemas.microsoft.com/office/drawing/2014/main" id="{47C7D0D4-CD29-494F-9984-EEA509551F7E}"/>
              </a:ext>
            </a:extLst>
          </p:cNvPr>
          <p:cNvSpPr/>
          <p:nvPr/>
        </p:nvSpPr>
        <p:spPr>
          <a:xfrm>
            <a:off x="1244799" y="4488494"/>
            <a:ext cx="10477164" cy="1724154"/>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参数</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(options)</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是保证</a:t>
            </a:r>
            <a:r>
              <a:rPr lang="en-US" altLang="zh-CN" sz="2400" b="1"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Measploit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框架中各个模块正确运行所需的各种设置。</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当你选择了一个模块，并输入</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show options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会列出这个模块所需的各种参数。</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如果当前你没有选择任何模块，那么输入这个命令会显示所有的全局参数。</a:t>
            </a:r>
          </a:p>
        </p:txBody>
      </p:sp>
      <p:sp>
        <p:nvSpPr>
          <p:cNvPr id="24" name="íṡľíḍè-Rectangle 17">
            <a:extLst>
              <a:ext uri="{FF2B5EF4-FFF2-40B4-BE49-F238E27FC236}">
                <a16:creationId xmlns:a16="http://schemas.microsoft.com/office/drawing/2014/main" id="{757C8CA6-BE01-4149-B5CD-A8E3DA1DD61F}"/>
              </a:ext>
            </a:extLst>
          </p:cNvPr>
          <p:cNvSpPr/>
          <p:nvPr/>
        </p:nvSpPr>
        <p:spPr>
          <a:xfrm>
            <a:off x="1244799" y="3904357"/>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show options</a:t>
            </a:r>
          </a:p>
        </p:txBody>
      </p:sp>
    </p:spTree>
    <p:extLst>
      <p:ext uri="{BB962C8B-B14F-4D97-AF65-F5344CB8AC3E}">
        <p14:creationId xmlns:p14="http://schemas.microsoft.com/office/powerpoint/2010/main" val="360317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6000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0-#ppt_w/2"/>
                                          </p:val>
                                        </p:tav>
                                        <p:tav tm="100000">
                                          <p:val>
                                            <p:strVal val="#ppt_x"/>
                                          </p:val>
                                        </p:tav>
                                      </p:tavLst>
                                    </p:anim>
                                    <p:anim calcmode="lin" valueType="num">
                                      <p:cBhvr additive="base">
                                        <p:cTn id="17" dur="500" fill="hold"/>
                                        <p:tgtEl>
                                          <p:spTgt spid="24"/>
                                        </p:tgtEl>
                                        <p:attrNameLst>
                                          <p:attrName>ppt_y</p:attrName>
                                        </p:attrNameLst>
                                      </p:cBhvr>
                                      <p:tavLst>
                                        <p:tav tm="0">
                                          <p:val>
                                            <p:strVal val="#ppt_y"/>
                                          </p:val>
                                        </p:tav>
                                        <p:tav tm="100000">
                                          <p:val>
                                            <p:strVal val="#ppt_y"/>
                                          </p:val>
                                        </p:tav>
                                      </p:tavLst>
                                    </p:anim>
                                  </p:childTnLst>
                                </p:cTn>
                              </p:par>
                              <p:par>
                                <p:cTn id="18" presetID="2" presetClass="entr" presetSubtype="2" decel="6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21" name="íṡľíḍè-Rectangle 17">
            <a:extLst>
              <a:ext uri="{FF2B5EF4-FFF2-40B4-BE49-F238E27FC236}">
                <a16:creationId xmlns:a16="http://schemas.microsoft.com/office/drawing/2014/main" id="{31B4F515-DAD2-444A-B7A7-4F960F69E50D}"/>
              </a:ext>
            </a:extLst>
          </p:cNvPr>
          <p:cNvSpPr/>
          <p:nvPr/>
        </p:nvSpPr>
        <p:spPr>
          <a:xfrm>
            <a:off x="1316807" y="2328253"/>
            <a:ext cx="10405156" cy="1356041"/>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攻击载荷是针对特定平台的一段攻击代码，它将通过网络传送到攻击目标进行执行。</a:t>
            </a:r>
            <a:endPar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show payloads</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会将与当前模块的攻击载荷显示出来。</a:t>
            </a:r>
          </a:p>
        </p:txBody>
      </p:sp>
      <p:sp>
        <p:nvSpPr>
          <p:cNvPr id="22" name="íṡľíḍè-Rectangle 17">
            <a:extLst>
              <a:ext uri="{FF2B5EF4-FFF2-40B4-BE49-F238E27FC236}">
                <a16:creationId xmlns:a16="http://schemas.microsoft.com/office/drawing/2014/main" id="{52747D07-6BC0-41CE-81EC-6107DC1D23DF}"/>
              </a:ext>
            </a:extLst>
          </p:cNvPr>
          <p:cNvSpPr/>
          <p:nvPr/>
        </p:nvSpPr>
        <p:spPr>
          <a:xfrm>
            <a:off x="1316807" y="1744117"/>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show payloads</a:t>
            </a:r>
          </a:p>
        </p:txBody>
      </p:sp>
      <p:sp>
        <p:nvSpPr>
          <p:cNvPr id="23" name="íṡľíḍè-Rectangle 17">
            <a:extLst>
              <a:ext uri="{FF2B5EF4-FFF2-40B4-BE49-F238E27FC236}">
                <a16:creationId xmlns:a16="http://schemas.microsoft.com/office/drawing/2014/main" id="{47C7D0D4-CD29-494F-9984-EEA509551F7E}"/>
              </a:ext>
            </a:extLst>
          </p:cNvPr>
          <p:cNvSpPr/>
          <p:nvPr/>
        </p:nvSpPr>
        <p:spPr>
          <a:xfrm>
            <a:off x="1316807" y="4628475"/>
            <a:ext cx="10405156" cy="1364114"/>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找到攻击模块或者</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payloads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后，可以使用</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use</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命令加载模块</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。此时</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MSF</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终端的提示符变成了已选择模块的命令提示符。这时，可输入</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show options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进一步显示该模块所需的参数。</a:t>
            </a:r>
          </a:p>
        </p:txBody>
      </p:sp>
      <p:sp>
        <p:nvSpPr>
          <p:cNvPr id="24" name="íṡľíḍè-Rectangle 17">
            <a:extLst>
              <a:ext uri="{FF2B5EF4-FFF2-40B4-BE49-F238E27FC236}">
                <a16:creationId xmlns:a16="http://schemas.microsoft.com/office/drawing/2014/main" id="{757C8CA6-BE01-4149-B5CD-A8E3DA1DD61F}"/>
              </a:ext>
            </a:extLst>
          </p:cNvPr>
          <p:cNvSpPr/>
          <p:nvPr/>
        </p:nvSpPr>
        <p:spPr>
          <a:xfrm>
            <a:off x="1316807" y="4044338"/>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use</a:t>
            </a:r>
          </a:p>
        </p:txBody>
      </p:sp>
    </p:spTree>
    <p:extLst>
      <p:ext uri="{BB962C8B-B14F-4D97-AF65-F5344CB8AC3E}">
        <p14:creationId xmlns:p14="http://schemas.microsoft.com/office/powerpoint/2010/main" val="36024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6000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0-#ppt_w/2"/>
                                          </p:val>
                                        </p:tav>
                                        <p:tav tm="100000">
                                          <p:val>
                                            <p:strVal val="#ppt_x"/>
                                          </p:val>
                                        </p:tav>
                                      </p:tavLst>
                                    </p:anim>
                                    <p:anim calcmode="lin" valueType="num">
                                      <p:cBhvr additive="base">
                                        <p:cTn id="17" dur="500" fill="hold"/>
                                        <p:tgtEl>
                                          <p:spTgt spid="24"/>
                                        </p:tgtEl>
                                        <p:attrNameLst>
                                          <p:attrName>ppt_y</p:attrName>
                                        </p:attrNameLst>
                                      </p:cBhvr>
                                      <p:tavLst>
                                        <p:tav tm="0">
                                          <p:val>
                                            <p:strVal val="#ppt_y"/>
                                          </p:val>
                                        </p:tav>
                                        <p:tav tm="100000">
                                          <p:val>
                                            <p:strVal val="#ppt_y"/>
                                          </p:val>
                                        </p:tav>
                                      </p:tavLst>
                                    </p:anim>
                                  </p:childTnLst>
                                </p:cTn>
                              </p:par>
                              <p:par>
                                <p:cTn id="18" presetID="2" presetClass="entr" presetSubtype="2" decel="6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21" name="íṡľíḍè-Rectangle 17">
            <a:extLst>
              <a:ext uri="{FF2B5EF4-FFF2-40B4-BE49-F238E27FC236}">
                <a16:creationId xmlns:a16="http://schemas.microsoft.com/office/drawing/2014/main" id="{31B4F515-DAD2-444A-B7A7-4F960F69E50D}"/>
              </a:ext>
            </a:extLst>
          </p:cNvPr>
          <p:cNvSpPr/>
          <p:nvPr/>
        </p:nvSpPr>
        <p:spPr>
          <a:xfrm>
            <a:off x="1424819" y="2472269"/>
            <a:ext cx="9757084" cy="2296185"/>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的渗透攻击模块通常可以列出受到漏洞影响目标系统的类型。</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举例来说，由于针对</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MS08-067</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漏洞的攻击依赖于硬编码的地址，所以这个攻击仅针对特定的操作系统版本，且只适用于特定的补丁级别、语言版本以及安全机制实现。</a:t>
            </a:r>
          </a:p>
        </p:txBody>
      </p:sp>
      <p:sp>
        <p:nvSpPr>
          <p:cNvPr id="22" name="íṡľíḍè-Rectangle 17">
            <a:extLst>
              <a:ext uri="{FF2B5EF4-FFF2-40B4-BE49-F238E27FC236}">
                <a16:creationId xmlns:a16="http://schemas.microsoft.com/office/drawing/2014/main" id="{52747D07-6BC0-41CE-81EC-6107DC1D23DF}"/>
              </a:ext>
            </a:extLst>
          </p:cNvPr>
          <p:cNvSpPr/>
          <p:nvPr/>
        </p:nvSpPr>
        <p:spPr>
          <a:xfrm>
            <a:off x="1424819" y="1888133"/>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show targets</a:t>
            </a:r>
          </a:p>
        </p:txBody>
      </p:sp>
      <p:pic>
        <p:nvPicPr>
          <p:cNvPr id="9" name="图片 8">
            <a:extLst>
              <a:ext uri="{FF2B5EF4-FFF2-40B4-BE49-F238E27FC236}">
                <a16:creationId xmlns:a16="http://schemas.microsoft.com/office/drawing/2014/main" id="{0147DC45-E4FD-438D-89A1-8BCCC0193AB0}"/>
              </a:ext>
            </a:extLst>
          </p:cNvPr>
          <p:cNvPicPr>
            <a:picLocks noChangeAspect="1"/>
          </p:cNvPicPr>
          <p:nvPr/>
        </p:nvPicPr>
        <p:blipFill rotWithShape="1">
          <a:blip r:embed="rId3">
            <a:extLst>
              <a:ext uri="{28A0092B-C50C-407E-A947-70E740481C1C}">
                <a14:useLocalDpi xmlns:a14="http://schemas.microsoft.com/office/drawing/2010/main" val="0"/>
              </a:ext>
            </a:extLst>
          </a:blip>
          <a:srcRect l="41812"/>
          <a:stretch/>
        </p:blipFill>
        <p:spPr>
          <a:xfrm>
            <a:off x="9021663" y="4346722"/>
            <a:ext cx="1934840" cy="2247809"/>
          </a:xfrm>
          <a:prstGeom prst="rect">
            <a:avLst/>
          </a:prstGeom>
        </p:spPr>
      </p:pic>
    </p:spTree>
    <p:extLst>
      <p:ext uri="{BB962C8B-B14F-4D97-AF65-F5344CB8AC3E}">
        <p14:creationId xmlns:p14="http://schemas.microsoft.com/office/powerpoint/2010/main" val="321880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7" name="íṡľíḍè-Rectangle 17">
            <a:extLst>
              <a:ext uri="{FF2B5EF4-FFF2-40B4-BE49-F238E27FC236}">
                <a16:creationId xmlns:a16="http://schemas.microsoft.com/office/drawing/2014/main" id="{F4924D59-065C-432B-8094-F74F9356FEC9}"/>
              </a:ext>
            </a:extLst>
          </p:cNvPr>
          <p:cNvSpPr/>
          <p:nvPr/>
        </p:nvSpPr>
        <p:spPr>
          <a:xfrm>
            <a:off x="1424819" y="2256246"/>
            <a:ext cx="10549172" cy="1584176"/>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当你觉得</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show</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search</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命令所提供的信息过于简短，可以用</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info</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命令加上模块的名字来显示此模块的详细信息、参数说明以及所有可用的目标操作系统</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（如果已选择了某个模块，直接在该模块的提示符下输入</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info</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即可。）</a:t>
            </a:r>
          </a:p>
        </p:txBody>
      </p:sp>
      <p:sp>
        <p:nvSpPr>
          <p:cNvPr id="8" name="íṡľíḍè-Rectangle 17">
            <a:extLst>
              <a:ext uri="{FF2B5EF4-FFF2-40B4-BE49-F238E27FC236}">
                <a16:creationId xmlns:a16="http://schemas.microsoft.com/office/drawing/2014/main" id="{BB093F79-69F7-4AD9-A7F1-8714F16AE1AA}"/>
              </a:ext>
            </a:extLst>
          </p:cNvPr>
          <p:cNvSpPr/>
          <p:nvPr/>
        </p:nvSpPr>
        <p:spPr>
          <a:xfrm>
            <a:off x="1424819" y="1672109"/>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info</a:t>
            </a:r>
          </a:p>
        </p:txBody>
      </p:sp>
      <p:sp>
        <p:nvSpPr>
          <p:cNvPr id="10" name="íṡľíḍè-Rectangle 17">
            <a:extLst>
              <a:ext uri="{FF2B5EF4-FFF2-40B4-BE49-F238E27FC236}">
                <a16:creationId xmlns:a16="http://schemas.microsoft.com/office/drawing/2014/main" id="{750E3B23-D751-4AC3-BBB6-6F32A25EE95B}"/>
              </a:ext>
            </a:extLst>
          </p:cNvPr>
          <p:cNvSpPr/>
          <p:nvPr/>
        </p:nvSpPr>
        <p:spPr>
          <a:xfrm>
            <a:off x="1424819" y="4712572"/>
            <a:ext cx="10549172" cy="1352025"/>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Check</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可以用于检测目标主机是否存在指定漏洞，这样的不用直接对它进行溢出。目前，支持</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check</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命令的</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exploit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并不是很多。</a:t>
            </a:r>
          </a:p>
        </p:txBody>
      </p:sp>
      <p:sp>
        <p:nvSpPr>
          <p:cNvPr id="11" name="íṡľíḍè-Rectangle 17">
            <a:extLst>
              <a:ext uri="{FF2B5EF4-FFF2-40B4-BE49-F238E27FC236}">
                <a16:creationId xmlns:a16="http://schemas.microsoft.com/office/drawing/2014/main" id="{60FCD700-8C92-4132-AD61-1C7B106986D4}"/>
              </a:ext>
            </a:extLst>
          </p:cNvPr>
          <p:cNvSpPr/>
          <p:nvPr/>
        </p:nvSpPr>
        <p:spPr>
          <a:xfrm>
            <a:off x="1424819" y="4128436"/>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check</a:t>
            </a:r>
          </a:p>
        </p:txBody>
      </p:sp>
    </p:spTree>
    <p:extLst>
      <p:ext uri="{BB962C8B-B14F-4D97-AF65-F5344CB8AC3E}">
        <p14:creationId xmlns:p14="http://schemas.microsoft.com/office/powerpoint/2010/main" val="376873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6000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2" decel="6000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21" name="íṡľíḍè-Rectangle 17">
            <a:extLst>
              <a:ext uri="{FF2B5EF4-FFF2-40B4-BE49-F238E27FC236}">
                <a16:creationId xmlns:a16="http://schemas.microsoft.com/office/drawing/2014/main" id="{31B4F515-DAD2-444A-B7A7-4F960F69E50D}"/>
              </a:ext>
            </a:extLst>
          </p:cNvPr>
          <p:cNvSpPr/>
          <p:nvPr/>
        </p:nvSpPr>
        <p:spPr>
          <a:xfrm>
            <a:off x="1370813" y="2720261"/>
            <a:ext cx="10117124" cy="2304241"/>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模块中的所有参数只有两个状态：已设置</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(set)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或未设置</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(unset)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。有些参数会被标记为必填项</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(required)</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，这样的参数必须经过手工设置并处于启动状态。</a:t>
            </a: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set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命令可以针对某个参数进行设置（同时启动该参数）；</a:t>
            </a: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unset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命令可以禁用相关参数。</a:t>
            </a:r>
          </a:p>
        </p:txBody>
      </p:sp>
      <p:sp>
        <p:nvSpPr>
          <p:cNvPr id="22" name="íṡľíḍè-Rectangle 17">
            <a:extLst>
              <a:ext uri="{FF2B5EF4-FFF2-40B4-BE49-F238E27FC236}">
                <a16:creationId xmlns:a16="http://schemas.microsoft.com/office/drawing/2014/main" id="{52747D07-6BC0-41CE-81EC-6107DC1D23DF}"/>
              </a:ext>
            </a:extLst>
          </p:cNvPr>
          <p:cNvSpPr/>
          <p:nvPr/>
        </p:nvSpPr>
        <p:spPr>
          <a:xfrm>
            <a:off x="1370813" y="2136126"/>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&gt;set</a:t>
            </a: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unset</a:t>
            </a:r>
          </a:p>
        </p:txBody>
      </p:sp>
      <p:pic>
        <p:nvPicPr>
          <p:cNvPr id="7" name="图片 6">
            <a:extLst>
              <a:ext uri="{FF2B5EF4-FFF2-40B4-BE49-F238E27FC236}">
                <a16:creationId xmlns:a16="http://schemas.microsoft.com/office/drawing/2014/main" id="{3E746D13-1BA6-491E-9A30-DB0137CE30A2}"/>
              </a:ext>
            </a:extLst>
          </p:cNvPr>
          <p:cNvPicPr>
            <a:picLocks noChangeAspect="1"/>
          </p:cNvPicPr>
          <p:nvPr/>
        </p:nvPicPr>
        <p:blipFill rotWithShape="1">
          <a:blip r:embed="rId3">
            <a:extLst>
              <a:ext uri="{28A0092B-C50C-407E-A947-70E740481C1C}">
                <a14:useLocalDpi xmlns:a14="http://schemas.microsoft.com/office/drawing/2010/main" val="0"/>
              </a:ext>
            </a:extLst>
          </a:blip>
          <a:srcRect l="29865" t="13618" r="30641" b="12842"/>
          <a:stretch/>
        </p:blipFill>
        <p:spPr>
          <a:xfrm>
            <a:off x="9257030" y="5024518"/>
            <a:ext cx="1924873" cy="1792124"/>
          </a:xfrm>
          <a:prstGeom prst="rect">
            <a:avLst/>
          </a:prstGeom>
        </p:spPr>
      </p:pic>
    </p:spTree>
    <p:extLst>
      <p:ext uri="{BB962C8B-B14F-4D97-AF65-F5344CB8AC3E}">
        <p14:creationId xmlns:p14="http://schemas.microsoft.com/office/powerpoint/2010/main" val="186269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1676847" y="2896245"/>
            <a:ext cx="10297144" cy="1015663"/>
          </a:xfrm>
          <a:prstGeom prst="rect">
            <a:avLst/>
          </a:prstGeom>
        </p:spPr>
        <p:txBody>
          <a:bodyPr wrap="square">
            <a:spAutoFit/>
          </a:body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知识点四：被动信息收集</a:t>
            </a:r>
          </a:p>
        </p:txBody>
      </p:sp>
    </p:spTree>
    <p:extLst>
      <p:ext uri="{BB962C8B-B14F-4D97-AF65-F5344CB8AC3E}">
        <p14:creationId xmlns:p14="http://schemas.microsoft.com/office/powerpoint/2010/main" val="157279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5202511" y="2776953"/>
            <a:ext cx="2453727" cy="474140"/>
            <a:chOff x="5202512" y="837929"/>
            <a:chExt cx="2453727" cy="474140"/>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5413713" y="837929"/>
              <a:ext cx="2031326" cy="461665"/>
            </a:xfrm>
            <a:prstGeom prst="rect">
              <a:avLst/>
            </a:prstGeom>
          </p:spPr>
          <p:txBody>
            <a:bodyPr wrap="none">
              <a:spAutoFit/>
            </a:bodyPr>
            <a:lstStyle/>
            <a:p>
              <a:pPr algn="ctr"/>
              <a:r>
                <a:rPr lang="zh-CN" altLang="en-US"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被动信息收集</a:t>
              </a:r>
            </a:p>
          </p:txBody>
        </p:sp>
      </p:grpSp>
      <p:sp>
        <p:nvSpPr>
          <p:cNvPr id="98" name="矩形 97">
            <a:extLst>
              <a:ext uri="{FF2B5EF4-FFF2-40B4-BE49-F238E27FC236}">
                <a16:creationId xmlns:a16="http://schemas.microsoft.com/office/drawing/2014/main" id="{B6043767-DC6B-4254-9127-2CD5CBDB1CF9}"/>
              </a:ext>
            </a:extLst>
          </p:cNvPr>
          <p:cNvSpPr/>
          <p:nvPr/>
        </p:nvSpPr>
        <p:spPr>
          <a:xfrm>
            <a:off x="1028775" y="736005"/>
            <a:ext cx="11161240" cy="1688860"/>
          </a:xfrm>
          <a:prstGeom prst="rect">
            <a:avLst/>
          </a:prstGeom>
        </p:spPr>
        <p:txBody>
          <a:bodyPr wrap="square">
            <a:spAutoFit/>
          </a:bodyPr>
          <a:lstStyle/>
          <a:p>
            <a:pPr algn="just">
              <a:lnSpc>
                <a:spcPct val="150000"/>
              </a:lnSpc>
            </a:pP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信息收集又分为被动信息收集和主动信息收集</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。很多人不重视信息收集这一环节，其实信息收集对于渗透来说是非常重要的一步，收集的信息越详细对以后渗透测试的影响越大，毫不夸张的说，</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信息的收集决定着渗透的成功与否</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24" name="组合 23">
            <a:extLst>
              <a:ext uri="{FF2B5EF4-FFF2-40B4-BE49-F238E27FC236}">
                <a16:creationId xmlns:a16="http://schemas.microsoft.com/office/drawing/2014/main" id="{7C5CB1A8-B07D-4B3C-96A3-41096BEA1962}"/>
              </a:ext>
            </a:extLst>
          </p:cNvPr>
          <p:cNvGrpSpPr/>
          <p:nvPr/>
        </p:nvGrpSpPr>
        <p:grpSpPr>
          <a:xfrm>
            <a:off x="1263230" y="3616325"/>
            <a:ext cx="10332290" cy="2779013"/>
            <a:chOff x="1263230" y="1989440"/>
            <a:chExt cx="10332290" cy="3067045"/>
          </a:xfrm>
        </p:grpSpPr>
        <p:sp>
          <p:nvSpPr>
            <p:cNvPr id="25" name="矩形: 圆角 24">
              <a:extLst>
                <a:ext uri="{FF2B5EF4-FFF2-40B4-BE49-F238E27FC236}">
                  <a16:creationId xmlns:a16="http://schemas.microsoft.com/office/drawing/2014/main" id="{35FB594A-4072-435B-A414-DB01BEC2DD4B}"/>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D6E9671A-3053-412F-B978-79B23A64E6EE}"/>
                </a:ext>
              </a:extLst>
            </p:cNvPr>
            <p:cNvSpPr/>
            <p:nvPr/>
          </p:nvSpPr>
          <p:spPr>
            <a:xfrm>
              <a:off x="1676846" y="2285302"/>
              <a:ext cx="9505056" cy="2475320"/>
            </a:xfrm>
            <a:prstGeom prst="rect">
              <a:avLst/>
            </a:prstGeom>
          </p:spPr>
          <p:txBody>
            <a:bodyPr wrap="square">
              <a:spAutoFit/>
            </a:bodyPr>
            <a:lstStyle/>
            <a:p>
              <a:pPr algn="just">
                <a:lnSpc>
                  <a:spcPct val="150000"/>
                </a:lnSpc>
                <a:spcBef>
                  <a:spcPts val="0"/>
                </a:spcBef>
                <a:spcAft>
                  <a:spcPts val="0"/>
                </a:spcAft>
              </a:pP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被动信息收集也就是说不会与目标服务器做直接的交互、在不被目标系统察觉的情况下，通过搜索引擎、社交媒体等方式对目标外围的信息进行收集</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，例如：网站的</a:t>
              </a:r>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whois</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信息、</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DNS</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信息、管理员以及工作人员的个人信息等等。</a:t>
              </a:r>
            </a:p>
          </p:txBody>
        </p:sp>
      </p:grpSp>
    </p:spTree>
    <p:extLst>
      <p:ext uri="{BB962C8B-B14F-4D97-AF65-F5344CB8AC3E}">
        <p14:creationId xmlns:p14="http://schemas.microsoft.com/office/powerpoint/2010/main" val="109260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D98A0A7-16A2-492D-A55A-19B5647E7119}"/>
              </a:ext>
            </a:extLst>
          </p:cNvPr>
          <p:cNvGrpSpPr/>
          <p:nvPr/>
        </p:nvGrpSpPr>
        <p:grpSpPr>
          <a:xfrm>
            <a:off x="1532831" y="2234303"/>
            <a:ext cx="9357916" cy="1058442"/>
            <a:chOff x="4933525" y="2542866"/>
            <a:chExt cx="9357916" cy="1058442"/>
          </a:xfrm>
        </p:grpSpPr>
        <p:sp>
          <p:nvSpPr>
            <p:cNvPr id="14" name="六边形 13">
              <a:extLst>
                <a:ext uri="{FF2B5EF4-FFF2-40B4-BE49-F238E27FC236}">
                  <a16:creationId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Site</a:t>
              </a:r>
            </a:p>
            <a:p>
              <a:pPr algn="ctr"/>
              <a:r>
                <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rPr>
                <a:t>指令</a:t>
              </a:r>
            </a:p>
          </p:txBody>
        </p:sp>
        <p:sp>
          <p:nvSpPr>
            <p:cNvPr id="11" name="文本框 7">
              <a:extLst>
                <a:ext uri="{FF2B5EF4-FFF2-40B4-BE49-F238E27FC236}">
                  <a16:creationId xmlns:a16="http://schemas.microsoft.com/office/drawing/2014/main" id="{27D28173-21BD-44A9-8B20-1EA8EF69418B}"/>
                </a:ext>
              </a:extLst>
            </p:cNvPr>
            <p:cNvSpPr txBox="1">
              <a:spLocks noChangeArrowheads="1"/>
            </p:cNvSpPr>
            <p:nvPr/>
          </p:nvSpPr>
          <p:spPr bwMode="auto">
            <a:xfrm>
              <a:off x="6984268" y="2564257"/>
              <a:ext cx="730717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只显示来自于某个目标域名</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(dsu.edu) </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的相关搜索结果。这时候，就需要用到“ </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site: </a:t>
              </a:r>
              <a:r>
                <a:rPr lang="en-US" altLang="zh-CN" sz="2000" dirty="0">
                  <a:solidFill>
                    <a:schemeClr val="tx1">
                      <a:lumMod val="65000"/>
                      <a:lumOff val="35000"/>
                    </a:schemeClr>
                  </a:solidFill>
                  <a:latin typeface="微软雅黑" panose="020B0503020204020204" pitchFamily="34" charset="-122"/>
                  <a:cs typeface="Times New Roman" panose="02020603050405020304" pitchFamily="18" charset="0"/>
                </a:rPr>
                <a:t>”</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指令。使用这条指令不但会返回与关键字相关的网页，而且只显示来自于某个具体网站的搜索结果。</a:t>
              </a:r>
            </a:p>
          </p:txBody>
        </p:sp>
        <p:cxnSp>
          <p:nvCxnSpPr>
            <p:cNvPr id="12" name="直接连接符 11">
              <a:extLst>
                <a:ext uri="{FF2B5EF4-FFF2-40B4-BE49-F238E27FC236}">
                  <a16:creationId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35C1935A-C738-40F2-BBEB-DD17E5F1288C}"/>
              </a:ext>
            </a:extLst>
          </p:cNvPr>
          <p:cNvGrpSpPr/>
          <p:nvPr/>
        </p:nvGrpSpPr>
        <p:grpSpPr>
          <a:xfrm>
            <a:off x="1532831" y="3480038"/>
            <a:ext cx="9138579" cy="1058442"/>
            <a:chOff x="4933525" y="2542866"/>
            <a:chExt cx="9138579" cy="1058442"/>
          </a:xfrm>
        </p:grpSpPr>
        <p:sp>
          <p:nvSpPr>
            <p:cNvPr id="16" name="六边形 15">
              <a:extLst>
                <a:ext uri="{FF2B5EF4-FFF2-40B4-BE49-F238E27FC236}">
                  <a16:creationId xmlns:a16="http://schemas.microsoft.com/office/drawing/2014/main" id="{B8DEC9E8-4390-462F-ACFD-92E59FEA8397}"/>
                </a:ext>
              </a:extLst>
            </p:cNvPr>
            <p:cNvSpPr/>
            <p:nvPr/>
          </p:nvSpPr>
          <p:spPr>
            <a:xfrm>
              <a:off x="4933525" y="2542866"/>
              <a:ext cx="1227414" cy="1058442"/>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intitle</a:t>
              </a:r>
              <a:r>
                <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rPr>
                <a:t>指令</a:t>
              </a:r>
            </a:p>
          </p:txBody>
        </p:sp>
        <p:sp>
          <p:nvSpPr>
            <p:cNvPr id="17" name="文本框 7">
              <a:extLst>
                <a:ext uri="{FF2B5EF4-FFF2-40B4-BE49-F238E27FC236}">
                  <a16:creationId xmlns:a16="http://schemas.microsoft.com/office/drawing/2014/main" id="{7D3D2013-828A-4DCC-8760-E3EC4A80B3B0}"/>
                </a:ext>
              </a:extLst>
            </p:cNvPr>
            <p:cNvSpPr txBox="1">
              <a:spLocks noChangeArrowheads="1"/>
            </p:cNvSpPr>
            <p:nvPr/>
          </p:nvSpPr>
          <p:spPr bwMode="auto">
            <a:xfrm>
              <a:off x="6984268" y="2718145"/>
              <a:ext cx="70878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只有当网页标题包含所搜索的关键字时，它才会出现在搜索结果里。</a:t>
              </a:r>
              <a:endParaRPr lang="zh-CN"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DA936AAE-DDE7-4CF7-9EB6-0F55D366D598}"/>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759" y="4308374"/>
            <a:ext cx="2592158" cy="2511657"/>
          </a:xfrm>
          <a:prstGeom prst="rect">
            <a:avLst/>
          </a:prstGeom>
        </p:spPr>
      </p:pic>
      <p:grpSp>
        <p:nvGrpSpPr>
          <p:cNvPr id="13" name="组合 12">
            <a:extLst>
              <a:ext uri="{FF2B5EF4-FFF2-40B4-BE49-F238E27FC236}">
                <a16:creationId xmlns:a16="http://schemas.microsoft.com/office/drawing/2014/main" id="{E532AAF6-89C6-4F1E-8220-21313B0CE414}"/>
              </a:ext>
            </a:extLst>
          </p:cNvPr>
          <p:cNvGrpSpPr/>
          <p:nvPr/>
        </p:nvGrpSpPr>
        <p:grpSpPr>
          <a:xfrm>
            <a:off x="1532831" y="4725775"/>
            <a:ext cx="8466632" cy="1058442"/>
            <a:chOff x="4933525" y="2542866"/>
            <a:chExt cx="8466632" cy="1058442"/>
          </a:xfrm>
        </p:grpSpPr>
        <p:sp>
          <p:nvSpPr>
            <p:cNvPr id="19" name="六边形 18">
              <a:extLst>
                <a:ext uri="{FF2B5EF4-FFF2-40B4-BE49-F238E27FC236}">
                  <a16:creationId xmlns:a16="http://schemas.microsoft.com/office/drawing/2014/main" id="{6308892C-460E-46FB-A547-30C35D9B0841}"/>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chemeClr val="bg1"/>
                  </a:solidFill>
                  <a:latin typeface="Times New Roman" panose="02020603050405020304" pitchFamily="18" charset="0"/>
                  <a:ea typeface="微软雅黑" pitchFamily="34" charset="-122"/>
                  <a:cs typeface="Times New Roman" panose="02020603050405020304" pitchFamily="18" charset="0"/>
                </a:rPr>
                <a:t>inurl</a:t>
              </a:r>
              <a:r>
                <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rPr>
                <a:t>指令</a:t>
              </a:r>
            </a:p>
          </p:txBody>
        </p:sp>
        <p:sp>
          <p:nvSpPr>
            <p:cNvPr id="20" name="文本框 7">
              <a:extLst>
                <a:ext uri="{FF2B5EF4-FFF2-40B4-BE49-F238E27FC236}">
                  <a16:creationId xmlns:a16="http://schemas.microsoft.com/office/drawing/2014/main" id="{BC971958-A48C-45A7-9CA5-89E4190AABF7}"/>
                </a:ext>
              </a:extLst>
            </p:cNvPr>
            <p:cNvSpPr txBox="1">
              <a:spLocks noChangeArrowheads="1"/>
            </p:cNvSpPr>
            <p:nvPr/>
          </p:nvSpPr>
          <p:spPr bwMode="auto">
            <a:xfrm>
              <a:off x="6984268" y="2718145"/>
              <a:ext cx="64158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在</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URL</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中看是否包含指定的关键字，在目标网站的管理或设置页面方面极其有用。</a:t>
              </a:r>
            </a:p>
          </p:txBody>
        </p:sp>
        <p:cxnSp>
          <p:nvCxnSpPr>
            <p:cNvPr id="21" name="直接连接符 20">
              <a:extLst>
                <a:ext uri="{FF2B5EF4-FFF2-40B4-BE49-F238E27FC236}">
                  <a16:creationId xmlns:a16="http://schemas.microsoft.com/office/drawing/2014/main" id="{5A9C9AD8-88C9-433F-835F-F289803D1F02}"/>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矩形: 圆角 30">
            <a:extLst>
              <a:ext uri="{FF2B5EF4-FFF2-40B4-BE49-F238E27FC236}">
                <a16:creationId xmlns:a16="http://schemas.microsoft.com/office/drawing/2014/main" id="{46DE04A7-DD3B-4DD1-97D2-49135F4D17CF}"/>
              </a:ext>
            </a:extLst>
          </p:cNvPr>
          <p:cNvSpPr/>
          <p:nvPr/>
        </p:nvSpPr>
        <p:spPr>
          <a:xfrm>
            <a:off x="2775788" y="5900567"/>
            <a:ext cx="7307173" cy="883699"/>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这些命令都可以组合使用，比如：</a:t>
            </a:r>
            <a:r>
              <a:rPr lang="en-US" altLang="zh-CN" sz="20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inurl:id</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site:nankai.edu.cn</a:t>
            </a:r>
            <a:endPar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íṡľíḍè-Rectangle 17">
            <a:extLst>
              <a:ext uri="{FF2B5EF4-FFF2-40B4-BE49-F238E27FC236}">
                <a16:creationId xmlns:a16="http://schemas.microsoft.com/office/drawing/2014/main" id="{3EF552E9-A41F-48D4-9DBF-03CFF928AD34}"/>
              </a:ext>
            </a:extLst>
          </p:cNvPr>
          <p:cNvSpPr/>
          <p:nvPr/>
        </p:nvSpPr>
        <p:spPr>
          <a:xfrm>
            <a:off x="1002598" y="1114598"/>
            <a:ext cx="10009112" cy="77271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000" kern="0" dirty="0">
                <a:solidFill>
                  <a:schemeClr val="tx1">
                    <a:lumMod val="75000"/>
                    <a:lumOff val="25000"/>
                  </a:schemeClr>
                </a:solidFill>
                <a:latin typeface="Arial"/>
                <a:ea typeface="微软雅黑"/>
              </a:rPr>
              <a:t>搜索引擎都提供了各种各样的搜索指令，可以帮助我们去收集相关的信息，举例如下：</a:t>
            </a:r>
          </a:p>
        </p:txBody>
      </p:sp>
      <p:sp>
        <p:nvSpPr>
          <p:cNvPr id="33" name="íṡľíḍè-Rectangle 17">
            <a:extLst>
              <a:ext uri="{FF2B5EF4-FFF2-40B4-BE49-F238E27FC236}">
                <a16:creationId xmlns:a16="http://schemas.microsoft.com/office/drawing/2014/main" id="{E10123A3-6A96-4571-8A5B-DD4523909287}"/>
              </a:ext>
            </a:extLst>
          </p:cNvPr>
          <p:cNvSpPr/>
          <p:nvPr/>
        </p:nvSpPr>
        <p:spPr>
          <a:xfrm>
            <a:off x="1002598" y="530461"/>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prstClr val="white"/>
                </a:solidFill>
                <a:latin typeface="Arial"/>
                <a:ea typeface="微软雅黑"/>
              </a:rPr>
              <a:t>搜索引擎查询</a:t>
            </a: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16744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par>
                          <p:cTn id="29" fill="hold">
                            <p:stCondLst>
                              <p:cond delay="2500"/>
                            </p:stCondLst>
                            <p:childTnLst>
                              <p:par>
                                <p:cTn id="30" presetID="2" presetClass="entr" presetSubtype="2" decel="6000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1+#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ṡľíḍè-Rectangle 17">
            <a:extLst>
              <a:ext uri="{FF2B5EF4-FFF2-40B4-BE49-F238E27FC236}">
                <a16:creationId xmlns:a16="http://schemas.microsoft.com/office/drawing/2014/main" id="{29AD1631-4582-410A-A96C-6CD9CCE93022}"/>
              </a:ext>
            </a:extLst>
          </p:cNvPr>
          <p:cNvSpPr/>
          <p:nvPr/>
        </p:nvSpPr>
        <p:spPr>
          <a:xfrm>
            <a:off x="1424819" y="1176274"/>
            <a:ext cx="10621180" cy="92788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系统下有一个命令：</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whois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可以查询目标域名的</a:t>
            </a:r>
            <a:r>
              <a:rPr lang="en-US" altLang="zh-CN" sz="2400" b="1"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whois</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信息，用法很简单</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，如下图所示：</a:t>
            </a:r>
          </a:p>
        </p:txBody>
      </p:sp>
      <p:sp>
        <p:nvSpPr>
          <p:cNvPr id="5" name="íṡľíḍè-Rectangle 17">
            <a:extLst>
              <a:ext uri="{FF2B5EF4-FFF2-40B4-BE49-F238E27FC236}">
                <a16:creationId xmlns:a16="http://schemas.microsoft.com/office/drawing/2014/main" id="{F5606B9E-188A-4BF7-8D79-61A06B762772}"/>
              </a:ext>
            </a:extLst>
          </p:cNvPr>
          <p:cNvSpPr/>
          <p:nvPr/>
        </p:nvSpPr>
        <p:spPr>
          <a:xfrm>
            <a:off x="1424819" y="592137"/>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whois</a:t>
            </a: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信息收集</a:t>
            </a:r>
          </a:p>
        </p:txBody>
      </p:sp>
      <p:pic>
        <p:nvPicPr>
          <p:cNvPr id="6" name="Picture 2" descr="Qby2um">
            <a:extLst>
              <a:ext uri="{FF2B5EF4-FFF2-40B4-BE49-F238E27FC236}">
                <a16:creationId xmlns:a16="http://schemas.microsoft.com/office/drawing/2014/main" id="{37D2DA71-44F3-4EEF-8E7B-1260BBDB22D7}"/>
              </a:ext>
            </a:extLst>
          </p:cNvPr>
          <p:cNvPicPr>
            <a:picLocks noChangeAspect="1" noChangeArrowheads="1"/>
          </p:cNvPicPr>
          <p:nvPr/>
        </p:nvPicPr>
        <p:blipFill>
          <a:blip r:embed="rId3"/>
          <a:srcRect/>
          <a:stretch>
            <a:fillRect/>
          </a:stretch>
        </p:blipFill>
        <p:spPr bwMode="auto">
          <a:xfrm>
            <a:off x="3261023" y="2321432"/>
            <a:ext cx="6336704" cy="4319081"/>
          </a:xfrm>
          <a:prstGeom prst="rect">
            <a:avLst/>
          </a:prstGeom>
          <a:noFill/>
          <a:ln w="9525">
            <a:noFill/>
            <a:miter lim="800000"/>
            <a:headEnd/>
            <a:tailEnd/>
          </a:ln>
        </p:spPr>
      </p:pic>
    </p:spTree>
    <p:extLst>
      <p:ext uri="{BB962C8B-B14F-4D97-AF65-F5344CB8AC3E}">
        <p14:creationId xmlns:p14="http://schemas.microsoft.com/office/powerpoint/2010/main" val="16326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913471-79C0-4B60-AFDA-9776520A54ED}"/>
              </a:ext>
            </a:extLst>
          </p:cNvPr>
          <p:cNvGrpSpPr/>
          <p:nvPr/>
        </p:nvGrpSpPr>
        <p:grpSpPr>
          <a:xfrm>
            <a:off x="1263230" y="1312069"/>
            <a:ext cx="4518073" cy="4608511"/>
            <a:chOff x="1263230" y="1989440"/>
            <a:chExt cx="10332290" cy="3067045"/>
          </a:xfrm>
        </p:grpSpPr>
        <p:sp>
          <p:nvSpPr>
            <p:cNvPr id="10" name="矩形: 圆角 9">
              <a:extLst>
                <a:ext uri="{FF2B5EF4-FFF2-40B4-BE49-F238E27FC236}">
                  <a16:creationId xmlns:a16="http://schemas.microsoft.com/office/drawing/2014/main" id="{E5E3EC1C-74FC-4C48-9D84-DA52DC0FBCE8}"/>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938C6252-55B6-42CE-98FC-347733AE6A0C}"/>
                </a:ext>
              </a:extLst>
            </p:cNvPr>
            <p:cNvSpPr/>
            <p:nvPr/>
          </p:nvSpPr>
          <p:spPr>
            <a:xfrm>
              <a:off x="1676847" y="2575853"/>
              <a:ext cx="9505057" cy="1868739"/>
            </a:xfrm>
            <a:prstGeom prst="rect">
              <a:avLst/>
            </a:prstGeom>
          </p:spPr>
          <p:txBody>
            <a:bodyPr wrap="square">
              <a:spAutoFit/>
            </a:bodyPr>
            <a:lstStyle/>
            <a:p>
              <a:pPr algn="just">
                <a:lnSpc>
                  <a:spcPct val="150000"/>
                </a:lnSpc>
                <a:spcBef>
                  <a:spcPts val="0"/>
                </a:spcBef>
                <a:spcAft>
                  <a:spcPts val="0"/>
                </a:spcAft>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可以查询到域名以及域名注册人的相关信息，例如：域名注册商、</a:t>
              </a: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DNS</a:t>
              </a: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服务器地址、联系电话、邮箱、姓名、地址等。</a:t>
              </a:r>
            </a:p>
            <a:p>
              <a:pPr algn="just">
                <a:lnSpc>
                  <a:spcPct val="150000"/>
                </a:lnSpc>
                <a:spcBef>
                  <a:spcPts val="0"/>
                </a:spcBef>
                <a:spcAft>
                  <a:spcPts val="0"/>
                </a:spcAft>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也可以使用一些在线工具，如：</a:t>
              </a: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http://whois.chinaz.com/</a:t>
              </a:r>
            </a:p>
          </p:txBody>
        </p:sp>
      </p:grpSp>
      <p:pic>
        <p:nvPicPr>
          <p:cNvPr id="6" name="图片 6" descr="QQ截图20150414013326">
            <a:extLst>
              <a:ext uri="{FF2B5EF4-FFF2-40B4-BE49-F238E27FC236}">
                <a16:creationId xmlns:a16="http://schemas.microsoft.com/office/drawing/2014/main" id="{028E0A63-828A-4DAE-AC7A-9A297B835878}"/>
              </a:ext>
            </a:extLst>
          </p:cNvPr>
          <p:cNvPicPr>
            <a:picLocks noChangeAspect="1" noChangeArrowheads="1"/>
          </p:cNvPicPr>
          <p:nvPr/>
        </p:nvPicPr>
        <p:blipFill>
          <a:blip r:embed="rId3"/>
          <a:srcRect/>
          <a:stretch>
            <a:fillRect/>
          </a:stretch>
        </p:blipFill>
        <p:spPr bwMode="auto">
          <a:xfrm>
            <a:off x="6354940" y="1191454"/>
            <a:ext cx="5053588" cy="4849740"/>
          </a:xfrm>
          <a:prstGeom prst="rect">
            <a:avLst/>
          </a:prstGeom>
          <a:noFill/>
          <a:ln w="9525">
            <a:noFill/>
            <a:miter lim="800000"/>
            <a:headEnd/>
            <a:tailEnd/>
          </a:ln>
        </p:spPr>
      </p:pic>
    </p:spTree>
    <p:extLst>
      <p:ext uri="{BB962C8B-B14F-4D97-AF65-F5344CB8AC3E}">
        <p14:creationId xmlns:p14="http://schemas.microsoft.com/office/powerpoint/2010/main" val="96326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856878" y="540052"/>
              <a:ext cx="508859" cy="223421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lt"/>
                </a:rPr>
                <a:t>情报搜集阶段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2</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1938051"/>
            <a:ext cx="10332290" cy="3910522"/>
            <a:chOff x="1263230" y="219022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219022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710614" y="2574639"/>
              <a:ext cx="9505056" cy="2040207"/>
            </a:xfrm>
            <a:prstGeom prst="rect">
              <a:avLst/>
            </a:prstGeom>
          </p:spPr>
          <p:txBody>
            <a:bodyPr wrap="square">
              <a:spAutoFit/>
            </a:bodyPr>
            <a:lstStyle/>
            <a:p>
              <a:pPr>
                <a:lnSpc>
                  <a:spcPct val="150000"/>
                </a:lnSpc>
                <a:spcBef>
                  <a:spcPts val="0"/>
                </a:spcBef>
                <a:spcAft>
                  <a:spcPts val="0"/>
                </a:spcAft>
              </a:pP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在目标范围确定之后，将进入情报搜集（</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Information Gathering</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）阶段，渗透测试团队可以</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利用各种信息来源与搜集技术方法，尝试获取更多关于目标组织网络拓扑、系统配置与安全防御措施的信息</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pic>
        <p:nvPicPr>
          <p:cNvPr id="11" name="图片 10">
            <a:extLst>
              <a:ext uri="{FF2B5EF4-FFF2-40B4-BE49-F238E27FC236}">
                <a16:creationId xmlns:a16="http://schemas.microsoft.com/office/drawing/2014/main" id="{992E9711-1D47-43FC-905D-89BB4FCF5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1621" y="4248277"/>
            <a:ext cx="2520132" cy="2520132"/>
          </a:xfrm>
          <a:prstGeom prst="rect">
            <a:avLst/>
          </a:prstGeom>
        </p:spPr>
      </p:pic>
    </p:spTree>
    <p:extLst>
      <p:ext uri="{BB962C8B-B14F-4D97-AF65-F5344CB8AC3E}">
        <p14:creationId xmlns:p14="http://schemas.microsoft.com/office/powerpoint/2010/main" val="167904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par>
                          <p:cTn id="15" fill="hold">
                            <p:stCondLst>
                              <p:cond delay="1000"/>
                            </p:stCondLst>
                            <p:childTnLst>
                              <p:par>
                                <p:cTn id="16" presetID="2" presetClass="entr" presetSubtype="2" decel="6000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íṡľíḍè-Rectangle 17">
            <a:extLst>
              <a:ext uri="{FF2B5EF4-FFF2-40B4-BE49-F238E27FC236}">
                <a16:creationId xmlns:a16="http://schemas.microsoft.com/office/drawing/2014/main" id="{9FE1CCAC-A959-4BD4-B652-328FE72B7A7A}"/>
              </a:ext>
            </a:extLst>
          </p:cNvPr>
          <p:cNvSpPr/>
          <p:nvPr/>
        </p:nvSpPr>
        <p:spPr>
          <a:xfrm>
            <a:off x="1100783" y="1680182"/>
            <a:ext cx="10801200" cy="2936182"/>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每个</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地址都可以有一个主机名，主机名由一个或多个字符串组成，字符串之间用小数点隔开。有了主机名，就不要死记硬背每台</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设备的</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地址，只要记住相对直观有意义的主机名就行了。</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DNS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服务器用于域名到</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地址的解析。</a:t>
            </a: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可以用</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下的</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host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命令去查询</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dns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服务器，具体命令格式为：</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host -t ns xxx.com</a:t>
            </a: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例如对百度域名的</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dns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服务器进行查询，如下图：</a:t>
            </a:r>
          </a:p>
        </p:txBody>
      </p:sp>
      <p:sp>
        <p:nvSpPr>
          <p:cNvPr id="24" name="íṡľíḍè-Rectangle 17">
            <a:extLst>
              <a:ext uri="{FF2B5EF4-FFF2-40B4-BE49-F238E27FC236}">
                <a16:creationId xmlns:a16="http://schemas.microsoft.com/office/drawing/2014/main" id="{176F6E87-2C72-4967-96AC-5945DAB8C33A}"/>
              </a:ext>
            </a:extLst>
          </p:cNvPr>
          <p:cNvSpPr/>
          <p:nvPr/>
        </p:nvSpPr>
        <p:spPr>
          <a:xfrm>
            <a:off x="1100783" y="1096045"/>
            <a:ext cx="6408712"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DNS </a:t>
            </a: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Domain Name System</a:t>
            </a: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，域名系统）信息收集</a:t>
            </a:r>
          </a:p>
        </p:txBody>
      </p:sp>
      <p:pic>
        <p:nvPicPr>
          <p:cNvPr id="5" name="图片 9" descr="QQ截图20150414021334">
            <a:extLst>
              <a:ext uri="{FF2B5EF4-FFF2-40B4-BE49-F238E27FC236}">
                <a16:creationId xmlns:a16="http://schemas.microsoft.com/office/drawing/2014/main" id="{200D45D5-18DB-4C54-8C05-45CFEB40D1BD}"/>
              </a:ext>
            </a:extLst>
          </p:cNvPr>
          <p:cNvPicPr>
            <a:picLocks noChangeAspect="1" noChangeArrowheads="1"/>
          </p:cNvPicPr>
          <p:nvPr/>
        </p:nvPicPr>
        <p:blipFill>
          <a:blip r:embed="rId3"/>
          <a:srcRect/>
          <a:stretch>
            <a:fillRect/>
          </a:stretch>
        </p:blipFill>
        <p:spPr bwMode="auto">
          <a:xfrm>
            <a:off x="3407220" y="4768453"/>
            <a:ext cx="6044310" cy="1872208"/>
          </a:xfrm>
          <a:prstGeom prst="rect">
            <a:avLst/>
          </a:prstGeom>
          <a:noFill/>
          <a:ln w="9525">
            <a:noFill/>
            <a:miter lim="800000"/>
            <a:headEnd/>
            <a:tailEnd/>
          </a:ln>
        </p:spPr>
      </p:pic>
    </p:spTree>
    <p:extLst>
      <p:ext uri="{BB962C8B-B14F-4D97-AF65-F5344CB8AC3E}">
        <p14:creationId xmlns:p14="http://schemas.microsoft.com/office/powerpoint/2010/main" val="384762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íṡľíḍè-Rectangle 17">
            <a:extLst>
              <a:ext uri="{FF2B5EF4-FFF2-40B4-BE49-F238E27FC236}">
                <a16:creationId xmlns:a16="http://schemas.microsoft.com/office/drawing/2014/main" id="{9FE1CCAC-A959-4BD4-B652-328FE72B7A7A}"/>
              </a:ext>
            </a:extLst>
          </p:cNvPr>
          <p:cNvSpPr/>
          <p:nvPr/>
        </p:nvSpPr>
        <p:spPr>
          <a:xfrm>
            <a:off x="1316807" y="1728619"/>
            <a:ext cx="10441160" cy="2607810"/>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旁站也就是和目标网站处于同一服务器的站点</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，有些情况下，在对一个网站进行渗透时，发现网站安全性较高，久攻不下，那么我们就可以试着从旁站入手，等拿到一个旁站</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webshell</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看是否有权限跨目录，如果没有，继续提权拿到更高权限之后回头对目标网站进行渗透，可以用下面的方式收集旁站：</a:t>
            </a:r>
          </a:p>
        </p:txBody>
      </p:sp>
      <p:sp>
        <p:nvSpPr>
          <p:cNvPr id="24" name="íṡľíḍè-Rectangle 17">
            <a:extLst>
              <a:ext uri="{FF2B5EF4-FFF2-40B4-BE49-F238E27FC236}">
                <a16:creationId xmlns:a16="http://schemas.microsoft.com/office/drawing/2014/main" id="{176F6E87-2C72-4967-96AC-5945DAB8C33A}"/>
              </a:ext>
            </a:extLst>
          </p:cNvPr>
          <p:cNvSpPr/>
          <p:nvPr/>
        </p:nvSpPr>
        <p:spPr>
          <a:xfrm>
            <a:off x="1316807" y="1152554"/>
            <a:ext cx="2376264"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旁站查询</a:t>
            </a:r>
          </a:p>
        </p:txBody>
      </p:sp>
      <p:pic>
        <p:nvPicPr>
          <p:cNvPr id="3" name="图片 2">
            <a:extLst>
              <a:ext uri="{FF2B5EF4-FFF2-40B4-BE49-F238E27FC236}">
                <a16:creationId xmlns:a16="http://schemas.microsoft.com/office/drawing/2014/main" id="{FB55BAC3-1BA2-452D-AF2E-19E5BDDB4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543" y="3832349"/>
            <a:ext cx="4628863" cy="2607810"/>
          </a:xfrm>
          <a:prstGeom prst="rect">
            <a:avLst/>
          </a:prstGeom>
        </p:spPr>
      </p:pic>
      <p:sp>
        <p:nvSpPr>
          <p:cNvPr id="7" name="矩形: 圆角 6">
            <a:extLst>
              <a:ext uri="{FF2B5EF4-FFF2-40B4-BE49-F238E27FC236}">
                <a16:creationId xmlns:a16="http://schemas.microsoft.com/office/drawing/2014/main" id="{0446AC42-1533-40D0-9DAD-972B367F14E3}"/>
              </a:ext>
            </a:extLst>
          </p:cNvPr>
          <p:cNvSpPr/>
          <p:nvPr/>
        </p:nvSpPr>
        <p:spPr>
          <a:xfrm>
            <a:off x="1676847" y="4790620"/>
            <a:ext cx="7307173" cy="883699"/>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使用在线工具：</a:t>
            </a:r>
            <a:r>
              <a:rPr lang="en-US" altLang="zh-CN" sz="20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hlinkClick r:id="rId4">
                  <a:extLst>
                    <a:ext uri="{A12FA001-AC4F-418D-AE19-62706E023703}">
                      <ahyp:hlinkClr xmlns:ahyp="http://schemas.microsoft.com/office/drawing/2018/hyperlinkcolor" val="tx"/>
                    </a:ext>
                  </a:extLst>
                </a:hlinkClick>
              </a:rPr>
              <a:t>http://s.tool.chinaz.com/same</a:t>
            </a:r>
            <a:endParaRPr lang="en-US" altLang="zh-CN" sz="20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也可以用来查找同</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的多个站点</a:t>
            </a:r>
          </a:p>
        </p:txBody>
      </p:sp>
    </p:spTree>
    <p:extLst>
      <p:ext uri="{BB962C8B-B14F-4D97-AF65-F5344CB8AC3E}">
        <p14:creationId xmlns:p14="http://schemas.microsoft.com/office/powerpoint/2010/main" val="72487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0446AC42-1533-40D0-9DAD-972B367F14E3}"/>
              </a:ext>
            </a:extLst>
          </p:cNvPr>
          <p:cNvSpPr/>
          <p:nvPr/>
        </p:nvSpPr>
        <p:spPr>
          <a:xfrm>
            <a:off x="1820863" y="726092"/>
            <a:ext cx="7307173" cy="499624"/>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通过</a:t>
            </a:r>
            <a:r>
              <a:rPr lang="en-US" altLang="zh-CN" sz="20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bing</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搜索引擎</a:t>
            </a:r>
          </a:p>
        </p:txBody>
      </p:sp>
      <p:sp>
        <p:nvSpPr>
          <p:cNvPr id="2" name="矩形 1">
            <a:extLst>
              <a:ext uri="{FF2B5EF4-FFF2-40B4-BE49-F238E27FC236}">
                <a16:creationId xmlns:a16="http://schemas.microsoft.com/office/drawing/2014/main" id="{648A51FA-4E08-4C14-844C-75113F328F1A}"/>
              </a:ext>
            </a:extLst>
          </p:cNvPr>
          <p:cNvSpPr/>
          <p:nvPr/>
        </p:nvSpPr>
        <p:spPr>
          <a:xfrm>
            <a:off x="1820863" y="3112269"/>
            <a:ext cx="2959633" cy="1422762"/>
          </a:xfrm>
          <a:prstGeom prst="rect">
            <a:avLst/>
          </a:prstGeom>
        </p:spPr>
        <p:txBody>
          <a:bodyPr wrap="square">
            <a:spAutoFit/>
          </a:bodyPr>
          <a:lstStyle/>
          <a:p>
            <a:pPr>
              <a:lnSpc>
                <a:spcPct val="150000"/>
              </a:lnSpc>
              <a:defRP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IP:%123.123.123.123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格式搜索存在于目标</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上的站点，如右图：</a:t>
            </a:r>
          </a:p>
        </p:txBody>
      </p:sp>
      <p:pic>
        <p:nvPicPr>
          <p:cNvPr id="8" name="图片 15" descr="QQ截图20150414023940">
            <a:extLst>
              <a:ext uri="{FF2B5EF4-FFF2-40B4-BE49-F238E27FC236}">
                <a16:creationId xmlns:a16="http://schemas.microsoft.com/office/drawing/2014/main" id="{EE8BC56D-D3CF-49B8-AA38-7D99600C3EE2}"/>
              </a:ext>
            </a:extLst>
          </p:cNvPr>
          <p:cNvPicPr>
            <a:picLocks noChangeAspect="1" noChangeArrowheads="1"/>
          </p:cNvPicPr>
          <p:nvPr/>
        </p:nvPicPr>
        <p:blipFill>
          <a:blip r:embed="rId3"/>
          <a:srcRect/>
          <a:stretch>
            <a:fillRect/>
          </a:stretch>
        </p:blipFill>
        <p:spPr bwMode="auto">
          <a:xfrm>
            <a:off x="4917207" y="1345912"/>
            <a:ext cx="6336704" cy="5702018"/>
          </a:xfrm>
          <a:prstGeom prst="rect">
            <a:avLst/>
          </a:prstGeom>
          <a:noFill/>
          <a:ln w="9525">
            <a:noFill/>
            <a:miter lim="800000"/>
            <a:headEnd/>
            <a:tailEnd/>
          </a:ln>
        </p:spPr>
      </p:pic>
    </p:spTree>
    <p:extLst>
      <p:ext uri="{BB962C8B-B14F-4D97-AF65-F5344CB8AC3E}">
        <p14:creationId xmlns:p14="http://schemas.microsoft.com/office/powerpoint/2010/main" val="360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1676847" y="2896245"/>
            <a:ext cx="10297144" cy="1015663"/>
          </a:xfrm>
          <a:prstGeom prst="rect">
            <a:avLst/>
          </a:prstGeom>
        </p:spPr>
        <p:txBody>
          <a:bodyPr wrap="square">
            <a:spAutoFit/>
          </a:body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知识点五：主动信息收集</a:t>
            </a:r>
          </a:p>
        </p:txBody>
      </p:sp>
    </p:spTree>
    <p:extLst>
      <p:ext uri="{BB962C8B-B14F-4D97-AF65-F5344CB8AC3E}">
        <p14:creationId xmlns:p14="http://schemas.microsoft.com/office/powerpoint/2010/main" val="41213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9E241B-4002-4B98-89C1-8A6F31F8AFDC}"/>
              </a:ext>
            </a:extLst>
          </p:cNvPr>
          <p:cNvGrpSpPr/>
          <p:nvPr/>
        </p:nvGrpSpPr>
        <p:grpSpPr>
          <a:xfrm>
            <a:off x="596727" y="3566637"/>
            <a:ext cx="2232247" cy="516933"/>
            <a:chOff x="1420106" y="1402730"/>
            <a:chExt cx="2232247" cy="516933"/>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id="{96BFC555-EE41-4882-9E9C-F38302277955}"/>
                </a:ext>
              </a:extLst>
            </p:cNvPr>
            <p:cNvSpPr/>
            <p:nvPr/>
          </p:nvSpPr>
          <p:spPr>
            <a:xfrm rot="5400000">
              <a:off x="2564811" y="832122"/>
              <a:ext cx="516931" cy="1658152"/>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id="{60CBC169-D7C3-4AE3-A416-02D9691CFC6C}"/>
                </a:ext>
              </a:extLst>
            </p:cNvPr>
            <p:cNvSpPr/>
            <p:nvPr/>
          </p:nvSpPr>
          <p:spPr>
            <a:xfrm>
              <a:off x="2053958" y="1402731"/>
              <a:ext cx="1526388"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发现主机</a:t>
              </a:r>
            </a:p>
          </p:txBody>
        </p:sp>
        <p:sp>
          <p:nvSpPr>
            <p:cNvPr id="33" name="Rectangle 62">
              <a:extLst>
                <a:ext uri="{FF2B5EF4-FFF2-40B4-BE49-F238E27FC236}">
                  <a16:creationId xmlns:a16="http://schemas.microsoft.com/office/drawing/2014/main"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1</a:t>
              </a:r>
            </a:p>
          </p:txBody>
        </p:sp>
      </p:grpSp>
      <p:sp>
        <p:nvSpPr>
          <p:cNvPr id="35" name="文本框 34">
            <a:extLst>
              <a:ext uri="{FF2B5EF4-FFF2-40B4-BE49-F238E27FC236}">
                <a16:creationId xmlns:a16="http://schemas.microsoft.com/office/drawing/2014/main" id="{A2C57A0D-0707-41A0-98AF-CC5988247A48}"/>
              </a:ext>
            </a:extLst>
          </p:cNvPr>
          <p:cNvSpPr txBox="1"/>
          <p:nvPr/>
        </p:nvSpPr>
        <p:spPr>
          <a:xfrm>
            <a:off x="1100783" y="4197242"/>
            <a:ext cx="10657184" cy="1683747"/>
          </a:xfrm>
          <a:prstGeom prst="rect">
            <a:avLst/>
          </a:prstGeom>
          <a:noFill/>
        </p:spPr>
        <p:txBody>
          <a:bodyPr wrap="square" lIns="86376" tIns="43188" rIns="86376" bIns="43188" rtlCol="0">
            <a:spAutoFit/>
          </a:bodyPr>
          <a:lstStyle/>
          <a:p>
            <a:pPr algn="just">
              <a:lnSpc>
                <a:spcPct val="150000"/>
              </a:lnSpc>
            </a:pP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nmap</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是一个十分强大的网络扫描器</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，集成了许多插件，也可以自行开发。</a:t>
            </a:r>
            <a:endPar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首先，使用</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nmap</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扫描下网络内存在多少台在线主机：</a:t>
            </a:r>
          </a:p>
        </p:txBody>
      </p:sp>
      <p:grpSp>
        <p:nvGrpSpPr>
          <p:cNvPr id="8" name="组合 7">
            <a:extLst>
              <a:ext uri="{FF2B5EF4-FFF2-40B4-BE49-F238E27FC236}">
                <a16:creationId xmlns:a16="http://schemas.microsoft.com/office/drawing/2014/main" id="{1CC477DF-DD9B-46B5-AFDB-0E7D3951DE95}"/>
              </a:ext>
            </a:extLst>
          </p:cNvPr>
          <p:cNvGrpSpPr/>
          <p:nvPr/>
        </p:nvGrpSpPr>
        <p:grpSpPr>
          <a:xfrm>
            <a:off x="1606103" y="1106957"/>
            <a:ext cx="9332146" cy="1849935"/>
            <a:chOff x="1460823" y="1106957"/>
            <a:chExt cx="9332146" cy="1849935"/>
          </a:xfrm>
        </p:grpSpPr>
        <p:grpSp>
          <p:nvGrpSpPr>
            <p:cNvPr id="6" name="组合 5">
              <a:extLst>
                <a:ext uri="{FF2B5EF4-FFF2-40B4-BE49-F238E27FC236}">
                  <a16:creationId xmlns:a16="http://schemas.microsoft.com/office/drawing/2014/main" id="{5C480140-4730-4425-A8B6-7EF338196530}"/>
                </a:ext>
              </a:extLst>
            </p:cNvPr>
            <p:cNvGrpSpPr/>
            <p:nvPr/>
          </p:nvGrpSpPr>
          <p:grpSpPr>
            <a:xfrm>
              <a:off x="1460823" y="1106957"/>
              <a:ext cx="9332146" cy="1849935"/>
              <a:chOff x="1993773" y="1418783"/>
              <a:chExt cx="9332146" cy="1849935"/>
            </a:xfrm>
          </p:grpSpPr>
          <p:sp>
            <p:nvSpPr>
              <p:cNvPr id="5" name="矩形 4">
                <a:extLst>
                  <a:ext uri="{FF2B5EF4-FFF2-40B4-BE49-F238E27FC236}">
                    <a16:creationId xmlns:a16="http://schemas.microsoft.com/office/drawing/2014/main" id="{40C6C286-7CB5-4177-8F95-AA113AE02B0C}"/>
                  </a:ext>
                </a:extLst>
              </p:cNvPr>
              <p:cNvSpPr/>
              <p:nvPr/>
            </p:nvSpPr>
            <p:spPr>
              <a:xfrm>
                <a:off x="1993773" y="1418783"/>
                <a:ext cx="9217024" cy="1728192"/>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26">
                <a:extLst>
                  <a:ext uri="{FF2B5EF4-FFF2-40B4-BE49-F238E27FC236}">
                    <a16:creationId xmlns:a16="http://schemas.microsoft.com/office/drawing/2014/main" id="{FF0236F6-C309-436E-BD27-CC8A48C41A44}"/>
                  </a:ext>
                </a:extLst>
              </p:cNvPr>
              <p:cNvSpPr/>
              <p:nvPr/>
            </p:nvSpPr>
            <p:spPr>
              <a:xfrm>
                <a:off x="2108895" y="1540526"/>
                <a:ext cx="9217024" cy="1728192"/>
              </a:xfrm>
              <a:prstGeom prst="rect">
                <a:avLst/>
              </a:prstGeom>
              <a:solidFill>
                <a:schemeClr val="bg1"/>
              </a:solidFill>
              <a:ln w="31750">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7" name="矩形 6">
              <a:extLst>
                <a:ext uri="{FF2B5EF4-FFF2-40B4-BE49-F238E27FC236}">
                  <a16:creationId xmlns:a16="http://schemas.microsoft.com/office/drawing/2014/main" id="{30DCEEA1-F941-4C12-A188-6B4E940E4EBC}"/>
                </a:ext>
              </a:extLst>
            </p:cNvPr>
            <p:cNvSpPr/>
            <p:nvPr/>
          </p:nvSpPr>
          <p:spPr>
            <a:xfrm>
              <a:off x="1878424" y="1562551"/>
              <a:ext cx="8612066" cy="1135054"/>
            </a:xfrm>
            <a:prstGeom prst="rect">
              <a:avLst/>
            </a:prstGeom>
          </p:spPr>
          <p:txBody>
            <a:bodyPr wrap="square">
              <a:spAutoFit/>
            </a:bodyPr>
            <a:lstStyle/>
            <a:p>
              <a:pPr>
                <a:lnSpc>
                  <a:spcPct val="150000"/>
                </a:lnSpc>
                <a:defRPr/>
              </a:pPr>
              <a:r>
                <a:rPr lang="zh-CN" altLang="en-US" sz="2400" dirty="0">
                  <a:latin typeface="微软雅黑" pitchFamily="34" charset="-122"/>
                  <a:ea typeface="微软雅黑" pitchFamily="34" charset="-122"/>
                </a:rPr>
                <a:t>主动信息收集和被动信息收集相反，主动收集会与目标系统有直接的交互，从而得到目标系统相关的一些情报信息。 </a:t>
              </a:r>
            </a:p>
          </p:txBody>
        </p:sp>
      </p:grpSp>
    </p:spTree>
    <p:extLst>
      <p:ext uri="{BB962C8B-B14F-4D97-AF65-F5344CB8AC3E}">
        <p14:creationId xmlns:p14="http://schemas.microsoft.com/office/powerpoint/2010/main" val="85880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ppt_x</p:attrName>
                                        </p:attrNameLst>
                                      </p:cBhvr>
                                      <p:tavLst>
                                        <p:tav tm="0">
                                          <p:val>
                                            <p:strVal val="#ppt_x-#ppt_w*1.125000"/>
                                          </p:val>
                                        </p:tav>
                                        <p:tav tm="100000">
                                          <p:val>
                                            <p:strVal val="#ppt_x"/>
                                          </p:val>
                                        </p:tav>
                                      </p:tavLst>
                                    </p:anim>
                                    <p:animEffect transition="in" filter="wipe(right)">
                                      <p:cBhvr>
                                        <p:cTn id="16" dur="500"/>
                                        <p:tgtEl>
                                          <p:spTgt spid="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a:extLst>
              <a:ext uri="{FF2B5EF4-FFF2-40B4-BE49-F238E27FC236}">
                <a16:creationId xmlns:a16="http://schemas.microsoft.com/office/drawing/2014/main" id="{B6043767-DC6B-4254-9127-2CD5CBDB1CF9}"/>
              </a:ext>
            </a:extLst>
          </p:cNvPr>
          <p:cNvSpPr/>
          <p:nvPr/>
        </p:nvSpPr>
        <p:spPr>
          <a:xfrm>
            <a:off x="2468935" y="736005"/>
            <a:ext cx="8712968" cy="1135054"/>
          </a:xfrm>
          <a:prstGeom prst="rect">
            <a:avLst/>
          </a:prstGeom>
        </p:spPr>
        <p:txBody>
          <a:bodyPr wrap="square">
            <a:spAutoFit/>
          </a:bodyPr>
          <a:lstStyle/>
          <a:p>
            <a:pPr algn="just">
              <a:lnSpc>
                <a:spcPct val="150000"/>
              </a:lnSpc>
            </a:pPr>
            <a:r>
              <a:rPr lang="en-US" altLang="zh-CN" sz="2400" dirty="0" err="1">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nmap</a:t>
            </a:r>
            <a:r>
              <a:rPr lang="en-US" altLang="zh-CN"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sP</a:t>
            </a:r>
            <a:r>
              <a:rPr lang="en-US" altLang="zh-CN"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 192.168.1.* </a:t>
            </a:r>
            <a:r>
              <a:rPr lang="zh-CN" altLang="en-US"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或 </a:t>
            </a:r>
            <a:r>
              <a:rPr lang="en-US" altLang="zh-CN" sz="2400" dirty="0" err="1">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nmap</a:t>
            </a:r>
            <a:r>
              <a:rPr lang="en-US" altLang="zh-CN"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sP</a:t>
            </a:r>
            <a:r>
              <a:rPr lang="en-US" altLang="zh-CN"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 192.168.1.0/24</a:t>
            </a:r>
          </a:p>
          <a:p>
            <a:pPr algn="just">
              <a:lnSpc>
                <a:spcPct val="150000"/>
              </a:lnSpc>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sP</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参数含义是使用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ping</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探测网络内存活主机，不做端口扫描。</a:t>
            </a:r>
          </a:p>
        </p:txBody>
      </p:sp>
      <p:grpSp>
        <p:nvGrpSpPr>
          <p:cNvPr id="3" name="组合 2">
            <a:extLst>
              <a:ext uri="{FF2B5EF4-FFF2-40B4-BE49-F238E27FC236}">
                <a16:creationId xmlns:a16="http://schemas.microsoft.com/office/drawing/2014/main" id="{D8A6522A-516C-491D-9B77-2C49CB50F764}"/>
              </a:ext>
            </a:extLst>
          </p:cNvPr>
          <p:cNvGrpSpPr/>
          <p:nvPr/>
        </p:nvGrpSpPr>
        <p:grpSpPr>
          <a:xfrm>
            <a:off x="2000883" y="2079121"/>
            <a:ext cx="9325036" cy="4417524"/>
            <a:chOff x="2756967" y="2536205"/>
            <a:chExt cx="7344816" cy="3456384"/>
          </a:xfrm>
        </p:grpSpPr>
        <p:sp>
          <p:nvSpPr>
            <p:cNvPr id="2" name="矩形 1">
              <a:extLst>
                <a:ext uri="{FF2B5EF4-FFF2-40B4-BE49-F238E27FC236}">
                  <a16:creationId xmlns:a16="http://schemas.microsoft.com/office/drawing/2014/main" id="{BFA4114B-D85C-47A7-8EF2-937A375978B6}"/>
                </a:ext>
              </a:extLst>
            </p:cNvPr>
            <p:cNvSpPr/>
            <p:nvPr/>
          </p:nvSpPr>
          <p:spPr>
            <a:xfrm>
              <a:off x="2756967" y="2536205"/>
              <a:ext cx="7344816" cy="3456384"/>
            </a:xfrm>
            <a:prstGeom prst="rect">
              <a:avLst/>
            </a:prstGeom>
            <a:noFill/>
            <a:ln w="38100" cmpd="sng">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13">
              <a:extLst>
                <a:ext uri="{FF2B5EF4-FFF2-40B4-BE49-F238E27FC236}">
                  <a16:creationId xmlns:a16="http://schemas.microsoft.com/office/drawing/2014/main" id="{7651168C-2C02-4654-9E10-F1789204AD05}"/>
                </a:ext>
              </a:extLst>
            </p:cNvPr>
            <p:cNvPicPr>
              <a:picLocks noChangeAspect="1" noChangeArrowheads="1"/>
            </p:cNvPicPr>
            <p:nvPr/>
          </p:nvPicPr>
          <p:blipFill>
            <a:blip r:embed="rId3"/>
            <a:srcRect/>
            <a:stretch>
              <a:fillRect/>
            </a:stretch>
          </p:blipFill>
          <p:spPr bwMode="auto">
            <a:xfrm>
              <a:off x="2906271" y="2680221"/>
              <a:ext cx="7046207" cy="3172608"/>
            </a:xfrm>
            <a:prstGeom prst="rect">
              <a:avLst/>
            </a:prstGeom>
            <a:noFill/>
            <a:ln w="25400">
              <a:noFill/>
              <a:miter lim="800000"/>
              <a:headEnd/>
              <a:tailEnd/>
            </a:ln>
          </p:spPr>
        </p:pic>
      </p:grpSp>
    </p:spTree>
    <p:extLst>
      <p:ext uri="{BB962C8B-B14F-4D97-AF65-F5344CB8AC3E}">
        <p14:creationId xmlns:p14="http://schemas.microsoft.com/office/powerpoint/2010/main" val="405765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par>
                          <p:cTn id="8" fill="hold">
                            <p:stCondLst>
                              <p:cond delay="500"/>
                            </p:stCondLst>
                            <p:childTnLst>
                              <p:par>
                                <p:cTn id="9" presetID="53" presetClass="entr" presetSubtype="52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anim calcmode="lin" valueType="num">
                                      <p:cBhvr>
                                        <p:cTn id="14" dur="500" fill="hold"/>
                                        <p:tgtEl>
                                          <p:spTgt spid="3"/>
                                        </p:tgtEl>
                                        <p:attrNameLst>
                                          <p:attrName>ppt_x</p:attrName>
                                        </p:attrNameLst>
                                      </p:cBhvr>
                                      <p:tavLst>
                                        <p:tav tm="0">
                                          <p:val>
                                            <p:fltVal val="0.5"/>
                                          </p:val>
                                        </p:tav>
                                        <p:tav tm="100000">
                                          <p:val>
                                            <p:strVal val="#ppt_x"/>
                                          </p:val>
                                        </p:tav>
                                      </p:tavLst>
                                    </p:anim>
                                    <p:anim calcmode="lin" valueType="num">
                                      <p:cBhvr>
                                        <p:cTn id="15"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a:extLst>
              <a:ext uri="{FF2B5EF4-FFF2-40B4-BE49-F238E27FC236}">
                <a16:creationId xmlns:a16="http://schemas.microsoft.com/office/drawing/2014/main" id="{B6043767-DC6B-4254-9127-2CD5CBDB1CF9}"/>
              </a:ext>
            </a:extLst>
          </p:cNvPr>
          <p:cNvSpPr/>
          <p:nvPr/>
        </p:nvSpPr>
        <p:spPr>
          <a:xfrm>
            <a:off x="1532831" y="1464050"/>
            <a:ext cx="9793088" cy="1134862"/>
          </a:xfrm>
          <a:prstGeom prst="rect">
            <a:avLst/>
          </a:prstGeom>
        </p:spPr>
        <p:txBody>
          <a:bodyPr wrap="square">
            <a:spAutoFit/>
          </a:bodyPr>
          <a:lstStyle/>
          <a:p>
            <a:pPr algn="just">
              <a:lnSpc>
                <a:spcPct val="150000"/>
              </a:lnSpc>
            </a:pP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nmap</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参数可以指定要扫描目标主机的端口范围</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，如，要扫描目标主机在端口范围</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1~65535</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开放了哪些端口：</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FE898A2A-B1B7-482D-B053-C1BC069C97B4}"/>
              </a:ext>
            </a:extLst>
          </p:cNvPr>
          <p:cNvGrpSpPr/>
          <p:nvPr/>
        </p:nvGrpSpPr>
        <p:grpSpPr>
          <a:xfrm>
            <a:off x="596727" y="784128"/>
            <a:ext cx="2232247" cy="516933"/>
            <a:chOff x="1420106" y="1402730"/>
            <a:chExt cx="2232247" cy="516933"/>
          </a:xfrm>
          <a:effectLst>
            <a:outerShdw blurRad="50800" dist="38100" dir="2700000" algn="tl" rotWithShape="0">
              <a:prstClr val="black">
                <a:alpha val="20000"/>
              </a:prstClr>
            </a:outerShdw>
          </a:effectLst>
        </p:grpSpPr>
        <p:sp>
          <p:nvSpPr>
            <p:cNvPr id="7" name="Round Same Side Corner Rectangle 29">
              <a:extLst>
                <a:ext uri="{FF2B5EF4-FFF2-40B4-BE49-F238E27FC236}">
                  <a16:creationId xmlns:a16="http://schemas.microsoft.com/office/drawing/2014/main" id="{60673FFA-8F0D-47CC-8C6E-84A65D52D5EA}"/>
                </a:ext>
              </a:extLst>
            </p:cNvPr>
            <p:cNvSpPr/>
            <p:nvPr/>
          </p:nvSpPr>
          <p:spPr>
            <a:xfrm rot="5400000">
              <a:off x="2564811" y="832122"/>
              <a:ext cx="516931" cy="1658152"/>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8" name="Round Same Side Corner Rectangle 45">
              <a:extLst>
                <a:ext uri="{FF2B5EF4-FFF2-40B4-BE49-F238E27FC236}">
                  <a16:creationId xmlns:a16="http://schemas.microsoft.com/office/drawing/2014/main" id="{7D8A7FBB-BA25-4AFB-BD6A-C386BE9D8CEC}"/>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9" name="Rectangle 62">
              <a:extLst>
                <a:ext uri="{FF2B5EF4-FFF2-40B4-BE49-F238E27FC236}">
                  <a16:creationId xmlns:a16="http://schemas.microsoft.com/office/drawing/2014/main" id="{A95AF98E-6B6E-43F7-93C6-62D35472C17C}"/>
                </a:ext>
              </a:extLst>
            </p:cNvPr>
            <p:cNvSpPr/>
            <p:nvPr/>
          </p:nvSpPr>
          <p:spPr>
            <a:xfrm>
              <a:off x="2053958" y="1402731"/>
              <a:ext cx="1526388"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端口扫描</a:t>
              </a:r>
            </a:p>
          </p:txBody>
        </p:sp>
        <p:sp>
          <p:nvSpPr>
            <p:cNvPr id="10" name="Rectangle 62">
              <a:extLst>
                <a:ext uri="{FF2B5EF4-FFF2-40B4-BE49-F238E27FC236}">
                  <a16:creationId xmlns:a16="http://schemas.microsoft.com/office/drawing/2014/main" id="{65FA92C2-80AA-40B7-B959-33453AC3F331}"/>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2</a:t>
              </a:r>
            </a:p>
          </p:txBody>
        </p:sp>
      </p:grpSp>
      <p:grpSp>
        <p:nvGrpSpPr>
          <p:cNvPr id="4" name="组合 3">
            <a:extLst>
              <a:ext uri="{FF2B5EF4-FFF2-40B4-BE49-F238E27FC236}">
                <a16:creationId xmlns:a16="http://schemas.microsoft.com/office/drawing/2014/main" id="{CB92EA36-6BD5-4D39-B567-1BD83BD9F9DE}"/>
              </a:ext>
            </a:extLst>
          </p:cNvPr>
          <p:cNvGrpSpPr/>
          <p:nvPr/>
        </p:nvGrpSpPr>
        <p:grpSpPr>
          <a:xfrm>
            <a:off x="2288915" y="2702677"/>
            <a:ext cx="8280920" cy="3715319"/>
            <a:chOff x="2756967" y="2608213"/>
            <a:chExt cx="7416824" cy="3240360"/>
          </a:xfrm>
        </p:grpSpPr>
        <p:sp>
          <p:nvSpPr>
            <p:cNvPr id="2" name="矩形 1">
              <a:extLst>
                <a:ext uri="{FF2B5EF4-FFF2-40B4-BE49-F238E27FC236}">
                  <a16:creationId xmlns:a16="http://schemas.microsoft.com/office/drawing/2014/main" id="{BFA4114B-D85C-47A7-8EF2-937A375978B6}"/>
                </a:ext>
              </a:extLst>
            </p:cNvPr>
            <p:cNvSpPr/>
            <p:nvPr/>
          </p:nvSpPr>
          <p:spPr>
            <a:xfrm>
              <a:off x="2756967" y="2608213"/>
              <a:ext cx="7416824" cy="3240360"/>
            </a:xfrm>
            <a:prstGeom prst="rect">
              <a:avLst/>
            </a:prstGeom>
            <a:noFill/>
            <a:ln w="38100" cmpd="sng">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4">
              <a:extLst>
                <a:ext uri="{FF2B5EF4-FFF2-40B4-BE49-F238E27FC236}">
                  <a16:creationId xmlns:a16="http://schemas.microsoft.com/office/drawing/2014/main" id="{B0B8C064-D56D-4266-ADE7-8BFB15AB8BD9}"/>
                </a:ext>
              </a:extLst>
            </p:cNvPr>
            <p:cNvPicPr>
              <a:picLocks noChangeAspect="1" noChangeArrowheads="1"/>
            </p:cNvPicPr>
            <p:nvPr/>
          </p:nvPicPr>
          <p:blipFill>
            <a:blip r:embed="rId3"/>
            <a:srcRect/>
            <a:stretch>
              <a:fillRect/>
            </a:stretch>
          </p:blipFill>
          <p:spPr bwMode="auto">
            <a:xfrm>
              <a:off x="2905014" y="2743342"/>
              <a:ext cx="7112610" cy="2970101"/>
            </a:xfrm>
            <a:prstGeom prst="rect">
              <a:avLst/>
            </a:prstGeom>
            <a:noFill/>
            <a:ln w="9525">
              <a:noFill/>
              <a:miter lim="800000"/>
              <a:headEnd/>
              <a:tailEnd/>
            </a:ln>
          </p:spPr>
        </p:pic>
      </p:grpSp>
    </p:spTree>
    <p:extLst>
      <p:ext uri="{BB962C8B-B14F-4D97-AF65-F5344CB8AC3E}">
        <p14:creationId xmlns:p14="http://schemas.microsoft.com/office/powerpoint/2010/main" val="157583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a:extLst>
              <a:ext uri="{FF2B5EF4-FFF2-40B4-BE49-F238E27FC236}">
                <a16:creationId xmlns:a16="http://schemas.microsoft.com/office/drawing/2014/main" id="{B6043767-DC6B-4254-9127-2CD5CBDB1CF9}"/>
              </a:ext>
            </a:extLst>
          </p:cNvPr>
          <p:cNvSpPr/>
          <p:nvPr/>
        </p:nvSpPr>
        <p:spPr>
          <a:xfrm>
            <a:off x="1388815" y="1401343"/>
            <a:ext cx="9721080" cy="1134862"/>
          </a:xfrm>
          <a:prstGeom prst="rect">
            <a:avLst/>
          </a:prstGeom>
        </p:spPr>
        <p:txBody>
          <a:bodyPr wrap="square">
            <a:spAutoFit/>
          </a:bodyPr>
          <a:lstStyle/>
          <a:p>
            <a:pPr algn="just">
              <a:lnSpc>
                <a:spcPct val="150000"/>
              </a:lnSpc>
            </a:pP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指纹探测就是对目标主机的系统版本、服务版本、以及目标站点所用的</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CMS</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版本进行探测，为漏洞发现做铺垫</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6" name="组合 5">
            <a:extLst>
              <a:ext uri="{FF2B5EF4-FFF2-40B4-BE49-F238E27FC236}">
                <a16:creationId xmlns:a16="http://schemas.microsoft.com/office/drawing/2014/main" id="{FE898A2A-B1B7-482D-B053-C1BC069C97B4}"/>
              </a:ext>
            </a:extLst>
          </p:cNvPr>
          <p:cNvGrpSpPr/>
          <p:nvPr/>
        </p:nvGrpSpPr>
        <p:grpSpPr>
          <a:xfrm>
            <a:off x="596727" y="784128"/>
            <a:ext cx="2232247" cy="516933"/>
            <a:chOff x="1420106" y="1402730"/>
            <a:chExt cx="2232247" cy="516933"/>
          </a:xfrm>
          <a:effectLst>
            <a:outerShdw blurRad="50800" dist="38100" dir="2700000" algn="tl" rotWithShape="0">
              <a:prstClr val="black">
                <a:alpha val="20000"/>
              </a:prstClr>
            </a:outerShdw>
          </a:effectLst>
        </p:grpSpPr>
        <p:sp>
          <p:nvSpPr>
            <p:cNvPr id="7" name="Round Same Side Corner Rectangle 29">
              <a:extLst>
                <a:ext uri="{FF2B5EF4-FFF2-40B4-BE49-F238E27FC236}">
                  <a16:creationId xmlns:a16="http://schemas.microsoft.com/office/drawing/2014/main" id="{60673FFA-8F0D-47CC-8C6E-84A65D52D5EA}"/>
                </a:ext>
              </a:extLst>
            </p:cNvPr>
            <p:cNvSpPr/>
            <p:nvPr/>
          </p:nvSpPr>
          <p:spPr>
            <a:xfrm rot="5400000">
              <a:off x="2564811" y="832122"/>
              <a:ext cx="516931" cy="1658152"/>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8" name="Round Same Side Corner Rectangle 45">
              <a:extLst>
                <a:ext uri="{FF2B5EF4-FFF2-40B4-BE49-F238E27FC236}">
                  <a16:creationId xmlns:a16="http://schemas.microsoft.com/office/drawing/2014/main" id="{7D8A7FBB-BA25-4AFB-BD6A-C386BE9D8CEC}"/>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9" name="Rectangle 62">
              <a:extLst>
                <a:ext uri="{FF2B5EF4-FFF2-40B4-BE49-F238E27FC236}">
                  <a16:creationId xmlns:a16="http://schemas.microsoft.com/office/drawing/2014/main" id="{A95AF98E-6B6E-43F7-93C6-62D35472C17C}"/>
                </a:ext>
              </a:extLst>
            </p:cNvPr>
            <p:cNvSpPr/>
            <p:nvPr/>
          </p:nvSpPr>
          <p:spPr>
            <a:xfrm>
              <a:off x="2053958" y="1402731"/>
              <a:ext cx="1526388"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指纹探测</a:t>
              </a:r>
            </a:p>
          </p:txBody>
        </p:sp>
        <p:sp>
          <p:nvSpPr>
            <p:cNvPr id="10" name="Rectangle 62">
              <a:extLst>
                <a:ext uri="{FF2B5EF4-FFF2-40B4-BE49-F238E27FC236}">
                  <a16:creationId xmlns:a16="http://schemas.microsoft.com/office/drawing/2014/main" id="{65FA92C2-80AA-40B7-B959-33453AC3F331}"/>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3</a:t>
              </a:r>
            </a:p>
          </p:txBody>
        </p:sp>
      </p:grpSp>
      <p:sp>
        <p:nvSpPr>
          <p:cNvPr id="3" name="矩形 2">
            <a:extLst>
              <a:ext uri="{FF2B5EF4-FFF2-40B4-BE49-F238E27FC236}">
                <a16:creationId xmlns:a16="http://schemas.microsoft.com/office/drawing/2014/main" id="{D3EF22DD-6572-44AD-A5F3-4AA42E714748}"/>
              </a:ext>
            </a:extLst>
          </p:cNvPr>
          <p:cNvSpPr/>
          <p:nvPr/>
        </p:nvSpPr>
        <p:spPr>
          <a:xfrm>
            <a:off x="2396927" y="2418302"/>
            <a:ext cx="7819769" cy="580865"/>
          </a:xfrm>
          <a:prstGeom prst="rect">
            <a:avLst/>
          </a:prstGeom>
        </p:spPr>
        <p:txBody>
          <a:bodyPr wrap="none">
            <a:spAutoFit/>
          </a:bodyPr>
          <a:lstStyle/>
          <a:p>
            <a:pPr>
              <a:lnSpc>
                <a:spcPct val="150000"/>
              </a:lnSpc>
              <a:defRPr/>
            </a:pPr>
            <a:r>
              <a:rPr lang="en-US" altLang="zh-CN" sz="2400" b="1" dirty="0">
                <a:solidFill>
                  <a:srgbClr val="C00000"/>
                </a:solidFill>
                <a:latin typeface="Times New Roman" panose="02020603050405020304" pitchFamily="18" charset="0"/>
                <a:ea typeface="微软雅黑" pitchFamily="34" charset="-122"/>
                <a:cs typeface="Times New Roman" panose="02020603050405020304" pitchFamily="18" charset="0"/>
              </a:rPr>
              <a:t>Nmap -O</a:t>
            </a:r>
            <a:r>
              <a:rPr lang="zh-CN" altLang="en-US" sz="2400" b="1" dirty="0">
                <a:solidFill>
                  <a:srgbClr val="C00000"/>
                </a:solidFill>
                <a:latin typeface="Times New Roman" panose="02020603050405020304" pitchFamily="18" charset="0"/>
                <a:ea typeface="微软雅黑" pitchFamily="34" charset="-122"/>
                <a:cs typeface="Times New Roman" panose="02020603050405020304" pitchFamily="18" charset="0"/>
              </a:rPr>
              <a:t>参数可以对目标主机的系统以及其版本做探测</a:t>
            </a:r>
            <a:r>
              <a:rPr lang="zh-CN" altLang="en-US" sz="2400" dirty="0">
                <a:solidFill>
                  <a:srgbClr val="C00000"/>
                </a:solidFill>
                <a:latin typeface="Times New Roman" panose="02020603050405020304" pitchFamily="18" charset="0"/>
                <a:ea typeface="微软雅黑" pitchFamily="34" charset="-122"/>
                <a:cs typeface="Times New Roman" panose="02020603050405020304" pitchFamily="18" charset="0"/>
              </a:rPr>
              <a:t>：</a:t>
            </a:r>
          </a:p>
        </p:txBody>
      </p:sp>
      <p:grpSp>
        <p:nvGrpSpPr>
          <p:cNvPr id="5" name="组合 4">
            <a:extLst>
              <a:ext uri="{FF2B5EF4-FFF2-40B4-BE49-F238E27FC236}">
                <a16:creationId xmlns:a16="http://schemas.microsoft.com/office/drawing/2014/main" id="{36E03B02-7742-4E2D-A4F1-0AF38C3B4378}"/>
              </a:ext>
            </a:extLst>
          </p:cNvPr>
          <p:cNvGrpSpPr/>
          <p:nvPr/>
        </p:nvGrpSpPr>
        <p:grpSpPr>
          <a:xfrm>
            <a:off x="2180903" y="3012253"/>
            <a:ext cx="8424936" cy="3844432"/>
            <a:chOff x="2720963" y="3328293"/>
            <a:chExt cx="6958476" cy="3312220"/>
          </a:xfrm>
        </p:grpSpPr>
        <p:sp>
          <p:nvSpPr>
            <p:cNvPr id="2" name="矩形 1">
              <a:extLst>
                <a:ext uri="{FF2B5EF4-FFF2-40B4-BE49-F238E27FC236}">
                  <a16:creationId xmlns:a16="http://schemas.microsoft.com/office/drawing/2014/main" id="{BFA4114B-D85C-47A7-8EF2-937A375978B6}"/>
                </a:ext>
              </a:extLst>
            </p:cNvPr>
            <p:cNvSpPr/>
            <p:nvPr/>
          </p:nvSpPr>
          <p:spPr>
            <a:xfrm>
              <a:off x="2720963" y="3328293"/>
              <a:ext cx="6958476" cy="3312220"/>
            </a:xfrm>
            <a:prstGeom prst="rect">
              <a:avLst/>
            </a:prstGeom>
            <a:noFill/>
            <a:ln w="38100" cmpd="sng">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7" descr="捕获">
              <a:extLst>
                <a:ext uri="{FF2B5EF4-FFF2-40B4-BE49-F238E27FC236}">
                  <a16:creationId xmlns:a16="http://schemas.microsoft.com/office/drawing/2014/main" id="{E6B98F96-E8B6-49C5-B45A-8E11CD12CE08}"/>
                </a:ext>
              </a:extLst>
            </p:cNvPr>
            <p:cNvPicPr>
              <a:picLocks noChangeAspect="1" noChangeArrowheads="1"/>
            </p:cNvPicPr>
            <p:nvPr/>
          </p:nvPicPr>
          <p:blipFill>
            <a:blip r:embed="rId3"/>
            <a:srcRect/>
            <a:stretch>
              <a:fillRect/>
            </a:stretch>
          </p:blipFill>
          <p:spPr bwMode="auto">
            <a:xfrm>
              <a:off x="2828974" y="3446196"/>
              <a:ext cx="6750230" cy="3076414"/>
            </a:xfrm>
            <a:prstGeom prst="rect">
              <a:avLst/>
            </a:prstGeom>
            <a:noFill/>
            <a:ln w="9525">
              <a:noFill/>
              <a:miter lim="800000"/>
              <a:headEnd/>
              <a:tailEnd/>
            </a:ln>
          </p:spPr>
        </p:pic>
      </p:grpSp>
    </p:spTree>
    <p:extLst>
      <p:ext uri="{BB962C8B-B14F-4D97-AF65-F5344CB8AC3E}">
        <p14:creationId xmlns:p14="http://schemas.microsoft.com/office/powerpoint/2010/main" val="24742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a:extLst>
              <a:ext uri="{FF2B5EF4-FFF2-40B4-BE49-F238E27FC236}">
                <a16:creationId xmlns:a16="http://schemas.microsoft.com/office/drawing/2014/main" id="{B6043767-DC6B-4254-9127-2CD5CBDB1CF9}"/>
              </a:ext>
            </a:extLst>
          </p:cNvPr>
          <p:cNvSpPr/>
          <p:nvPr/>
        </p:nvSpPr>
        <p:spPr>
          <a:xfrm>
            <a:off x="956766" y="1336353"/>
            <a:ext cx="10729193" cy="1134862"/>
          </a:xfrm>
          <a:prstGeom prst="rect">
            <a:avLst/>
          </a:prstGeom>
        </p:spPr>
        <p:txBody>
          <a:bodyPr wrap="square">
            <a:spAutoFit/>
          </a:bodyPr>
          <a:lstStyle/>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探测</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容器的指纹信息方法很多，比如，随意提交一个错误页面，</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Apache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iis</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的默认的错误页面都是不同的，而且不同版本的错误页面也是不同的，如下：</a:t>
            </a:r>
          </a:p>
        </p:txBody>
      </p:sp>
      <p:grpSp>
        <p:nvGrpSpPr>
          <p:cNvPr id="6" name="组合 5">
            <a:extLst>
              <a:ext uri="{FF2B5EF4-FFF2-40B4-BE49-F238E27FC236}">
                <a16:creationId xmlns:a16="http://schemas.microsoft.com/office/drawing/2014/main" id="{FE898A2A-B1B7-482D-B053-C1BC069C97B4}"/>
              </a:ext>
            </a:extLst>
          </p:cNvPr>
          <p:cNvGrpSpPr/>
          <p:nvPr/>
        </p:nvGrpSpPr>
        <p:grpSpPr>
          <a:xfrm>
            <a:off x="596727" y="784128"/>
            <a:ext cx="3096344" cy="508861"/>
            <a:chOff x="1420106" y="1402730"/>
            <a:chExt cx="3096344" cy="508861"/>
          </a:xfrm>
          <a:effectLst>
            <a:outerShdw blurRad="50800" dist="38100" dir="2700000" algn="tl" rotWithShape="0">
              <a:prstClr val="black">
                <a:alpha val="20000"/>
              </a:prstClr>
            </a:outerShdw>
          </a:effectLst>
        </p:grpSpPr>
        <p:sp>
          <p:nvSpPr>
            <p:cNvPr id="7" name="Round Same Side Corner Rectangle 29">
              <a:extLst>
                <a:ext uri="{FF2B5EF4-FFF2-40B4-BE49-F238E27FC236}">
                  <a16:creationId xmlns:a16="http://schemas.microsoft.com/office/drawing/2014/main" id="{60673FFA-8F0D-47CC-8C6E-84A65D52D5EA}"/>
                </a:ext>
              </a:extLst>
            </p:cNvPr>
            <p:cNvSpPr/>
            <p:nvPr/>
          </p:nvSpPr>
          <p:spPr>
            <a:xfrm rot="5400000">
              <a:off x="2975791" y="421142"/>
              <a:ext cx="499311" cy="2462493"/>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8" name="Round Same Side Corner Rectangle 45">
              <a:extLst>
                <a:ext uri="{FF2B5EF4-FFF2-40B4-BE49-F238E27FC236}">
                  <a16:creationId xmlns:a16="http://schemas.microsoft.com/office/drawing/2014/main" id="{7D8A7FBB-BA25-4AFB-BD6A-C386BE9D8CEC}"/>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9" name="Rectangle 62">
              <a:extLst>
                <a:ext uri="{FF2B5EF4-FFF2-40B4-BE49-F238E27FC236}">
                  <a16:creationId xmlns:a16="http://schemas.microsoft.com/office/drawing/2014/main" id="{A95AF98E-6B6E-43F7-93C6-62D35472C17C}"/>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en-US" altLang="zh-CN"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WEB</a:t>
              </a: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指纹探测</a:t>
              </a:r>
            </a:p>
          </p:txBody>
        </p:sp>
        <p:sp>
          <p:nvSpPr>
            <p:cNvPr id="10" name="Rectangle 62">
              <a:extLst>
                <a:ext uri="{FF2B5EF4-FFF2-40B4-BE49-F238E27FC236}">
                  <a16:creationId xmlns:a16="http://schemas.microsoft.com/office/drawing/2014/main" id="{65FA92C2-80AA-40B7-B959-33453AC3F331}"/>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4</a:t>
              </a:r>
            </a:p>
          </p:txBody>
        </p:sp>
      </p:grpSp>
      <p:grpSp>
        <p:nvGrpSpPr>
          <p:cNvPr id="4" name="组合 3">
            <a:extLst>
              <a:ext uri="{FF2B5EF4-FFF2-40B4-BE49-F238E27FC236}">
                <a16:creationId xmlns:a16="http://schemas.microsoft.com/office/drawing/2014/main" id="{56C4AF70-F99B-4E67-ABF4-545348168797}"/>
              </a:ext>
            </a:extLst>
          </p:cNvPr>
          <p:cNvGrpSpPr/>
          <p:nvPr/>
        </p:nvGrpSpPr>
        <p:grpSpPr>
          <a:xfrm>
            <a:off x="1160587" y="2548977"/>
            <a:ext cx="10386907" cy="3644091"/>
            <a:chOff x="3044999" y="3328293"/>
            <a:chExt cx="8496944" cy="2880320"/>
          </a:xfrm>
        </p:grpSpPr>
        <p:sp>
          <p:nvSpPr>
            <p:cNvPr id="2" name="矩形 1">
              <a:extLst>
                <a:ext uri="{FF2B5EF4-FFF2-40B4-BE49-F238E27FC236}">
                  <a16:creationId xmlns:a16="http://schemas.microsoft.com/office/drawing/2014/main" id="{BFA4114B-D85C-47A7-8EF2-937A375978B6}"/>
                </a:ext>
              </a:extLst>
            </p:cNvPr>
            <p:cNvSpPr/>
            <p:nvPr/>
          </p:nvSpPr>
          <p:spPr>
            <a:xfrm>
              <a:off x="3044999" y="3328293"/>
              <a:ext cx="8496944" cy="2880320"/>
            </a:xfrm>
            <a:prstGeom prst="rect">
              <a:avLst/>
            </a:prstGeom>
            <a:noFill/>
            <a:ln w="38100" cmpd="sng">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a:extLst>
                <a:ext uri="{FF2B5EF4-FFF2-40B4-BE49-F238E27FC236}">
                  <a16:creationId xmlns:a16="http://schemas.microsoft.com/office/drawing/2014/main" id="{AA6B22D1-A348-4832-94A7-963E136C4B74}"/>
                </a:ext>
              </a:extLst>
            </p:cNvPr>
            <p:cNvPicPr>
              <a:picLocks noChangeAspect="1" noChangeArrowheads="1"/>
            </p:cNvPicPr>
            <p:nvPr/>
          </p:nvPicPr>
          <p:blipFill>
            <a:blip r:embed="rId3"/>
            <a:srcRect/>
            <a:stretch>
              <a:fillRect/>
            </a:stretch>
          </p:blipFill>
          <p:spPr bwMode="auto">
            <a:xfrm>
              <a:off x="3189015" y="3472309"/>
              <a:ext cx="8205846" cy="2565087"/>
            </a:xfrm>
            <a:prstGeom prst="rect">
              <a:avLst/>
            </a:prstGeom>
            <a:noFill/>
            <a:ln w="9525">
              <a:noFill/>
              <a:miter lim="800000"/>
              <a:headEnd/>
              <a:tailEnd/>
            </a:ln>
          </p:spPr>
        </p:pic>
      </p:grpSp>
      <p:grpSp>
        <p:nvGrpSpPr>
          <p:cNvPr id="11" name="组合 10">
            <a:extLst>
              <a:ext uri="{FF2B5EF4-FFF2-40B4-BE49-F238E27FC236}">
                <a16:creationId xmlns:a16="http://schemas.microsoft.com/office/drawing/2014/main" id="{AC922A73-5381-4D9C-8EB1-AD5A437CFF43}"/>
              </a:ext>
            </a:extLst>
          </p:cNvPr>
          <p:cNvGrpSpPr/>
          <p:nvPr/>
        </p:nvGrpSpPr>
        <p:grpSpPr>
          <a:xfrm>
            <a:off x="1892870" y="6255474"/>
            <a:ext cx="9474825" cy="601211"/>
            <a:chOff x="1460823" y="1058468"/>
            <a:chExt cx="9332146" cy="1898425"/>
          </a:xfrm>
        </p:grpSpPr>
        <p:grpSp>
          <p:nvGrpSpPr>
            <p:cNvPr id="12" name="组合 11">
              <a:extLst>
                <a:ext uri="{FF2B5EF4-FFF2-40B4-BE49-F238E27FC236}">
                  <a16:creationId xmlns:a16="http://schemas.microsoft.com/office/drawing/2014/main" id="{833C5000-39EA-44FF-B4FA-27F8005F1081}"/>
                </a:ext>
              </a:extLst>
            </p:cNvPr>
            <p:cNvGrpSpPr/>
            <p:nvPr/>
          </p:nvGrpSpPr>
          <p:grpSpPr>
            <a:xfrm>
              <a:off x="1460823" y="1106957"/>
              <a:ext cx="9332146" cy="1849936"/>
              <a:chOff x="1993773" y="1418783"/>
              <a:chExt cx="9332146" cy="1849936"/>
            </a:xfrm>
          </p:grpSpPr>
          <p:sp>
            <p:nvSpPr>
              <p:cNvPr id="15" name="矩形 14">
                <a:extLst>
                  <a:ext uri="{FF2B5EF4-FFF2-40B4-BE49-F238E27FC236}">
                    <a16:creationId xmlns:a16="http://schemas.microsoft.com/office/drawing/2014/main" id="{8109AEF5-E1E2-4741-9B54-34473A1ABB0E}"/>
                  </a:ext>
                </a:extLst>
              </p:cNvPr>
              <p:cNvSpPr/>
              <p:nvPr/>
            </p:nvSpPr>
            <p:spPr>
              <a:xfrm>
                <a:off x="1993773" y="1418783"/>
                <a:ext cx="9217024" cy="17281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6DDD7D7-0536-4725-A241-B3A4178777DC}"/>
                  </a:ext>
                </a:extLst>
              </p:cNvPr>
              <p:cNvSpPr/>
              <p:nvPr/>
            </p:nvSpPr>
            <p:spPr>
              <a:xfrm>
                <a:off x="2108895" y="1540527"/>
                <a:ext cx="9217024" cy="1728192"/>
              </a:xfrm>
              <a:prstGeom prst="rect">
                <a:avLst/>
              </a:prstGeom>
              <a:solidFill>
                <a:schemeClr val="bg1"/>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a:extLst>
                <a:ext uri="{FF2B5EF4-FFF2-40B4-BE49-F238E27FC236}">
                  <a16:creationId xmlns:a16="http://schemas.microsoft.com/office/drawing/2014/main" id="{F3BB072A-000D-41B4-8CF7-9DC768472BF0}"/>
                </a:ext>
              </a:extLst>
            </p:cNvPr>
            <p:cNvSpPr/>
            <p:nvPr/>
          </p:nvSpPr>
          <p:spPr>
            <a:xfrm>
              <a:off x="1792538" y="1058468"/>
              <a:ext cx="8612066" cy="761538"/>
            </a:xfrm>
            <a:prstGeom prst="rect">
              <a:avLst/>
            </a:prstGeom>
          </p:spPr>
          <p:txBody>
            <a:bodyPr wrap="square">
              <a:spAutoFit/>
            </a:bodyPr>
            <a:lstStyle/>
            <a:p>
              <a:pPr>
                <a:lnSpc>
                  <a:spcPct val="150000"/>
                </a:lnSpc>
                <a:defRPr/>
              </a:pPr>
              <a:r>
                <a:rPr lang="zh-CN" altLang="en-US" sz="2000" dirty="0">
                  <a:latin typeface="Times New Roman" panose="02020603050405020304" pitchFamily="18" charset="0"/>
                  <a:ea typeface="微软雅黑" pitchFamily="34" charset="-122"/>
                  <a:cs typeface="Times New Roman" panose="02020603050405020304" pitchFamily="18" charset="0"/>
                </a:rPr>
                <a:t>也可以用</a:t>
              </a:r>
              <a:r>
                <a:rPr lang="en-US" altLang="zh-CN" sz="2000" b="1" dirty="0" err="1">
                  <a:solidFill>
                    <a:srgbClr val="1092F1"/>
                  </a:solidFill>
                  <a:latin typeface="Times New Roman" panose="02020603050405020304" pitchFamily="18" charset="0"/>
                  <a:ea typeface="微软雅黑" pitchFamily="34" charset="-122"/>
                  <a:cs typeface="Times New Roman" panose="02020603050405020304" pitchFamily="18" charset="0"/>
                </a:rPr>
                <a:t>nmap</a:t>
              </a:r>
              <a:r>
                <a:rPr lang="zh-CN" altLang="en-US" sz="2000" b="1" dirty="0">
                  <a:solidFill>
                    <a:srgbClr val="1092F1"/>
                  </a:solidFill>
                  <a:latin typeface="Times New Roman" panose="02020603050405020304" pitchFamily="18" charset="0"/>
                  <a:ea typeface="微软雅黑" pitchFamily="34" charset="-122"/>
                  <a:cs typeface="Times New Roman" panose="02020603050405020304" pitchFamily="18" charset="0"/>
                </a:rPr>
                <a:t>的</a:t>
              </a:r>
              <a:r>
                <a:rPr lang="en-US" altLang="zh-CN" sz="2000" b="1" dirty="0">
                  <a:solidFill>
                    <a:srgbClr val="1092F1"/>
                  </a:solidFill>
                  <a:latin typeface="Times New Roman" panose="02020603050405020304" pitchFamily="18" charset="0"/>
                  <a:ea typeface="微软雅黑" pitchFamily="34" charset="-122"/>
                  <a:cs typeface="Times New Roman" panose="02020603050405020304" pitchFamily="18" charset="0"/>
                </a:rPr>
                <a:t>-</a:t>
              </a:r>
              <a:r>
                <a:rPr lang="en-US" altLang="zh-CN" sz="2000" b="1" dirty="0" err="1">
                  <a:solidFill>
                    <a:srgbClr val="1092F1"/>
                  </a:solidFill>
                  <a:latin typeface="Times New Roman" panose="02020603050405020304" pitchFamily="18" charset="0"/>
                  <a:ea typeface="微软雅黑" pitchFamily="34" charset="-122"/>
                  <a:cs typeface="Times New Roman" panose="02020603050405020304" pitchFamily="18" charset="0"/>
                </a:rPr>
                <a:t>sV</a:t>
              </a:r>
              <a:r>
                <a:rPr lang="zh-CN" altLang="en-US" sz="2000" b="1" dirty="0">
                  <a:solidFill>
                    <a:srgbClr val="1092F1"/>
                  </a:solidFill>
                  <a:latin typeface="Times New Roman" panose="02020603050405020304" pitchFamily="18" charset="0"/>
                  <a:ea typeface="微软雅黑" pitchFamily="34" charset="-122"/>
                  <a:cs typeface="Times New Roman" panose="02020603050405020304" pitchFamily="18" charset="0"/>
                </a:rPr>
                <a:t>参数</a:t>
              </a:r>
              <a:r>
                <a:rPr lang="zh-CN" altLang="en-US" sz="2000" dirty="0">
                  <a:latin typeface="Times New Roman" panose="02020603050405020304" pitchFamily="18" charset="0"/>
                  <a:ea typeface="微软雅黑" pitchFamily="34" charset="-122"/>
                  <a:cs typeface="Times New Roman" panose="02020603050405020304" pitchFamily="18" charset="0"/>
                </a:rPr>
                <a:t>对</a:t>
              </a:r>
              <a:r>
                <a:rPr lang="en-US" altLang="zh-CN" sz="2000" dirty="0">
                  <a:latin typeface="Times New Roman" panose="02020603050405020304" pitchFamily="18" charset="0"/>
                  <a:ea typeface="微软雅黑" pitchFamily="34" charset="-122"/>
                  <a:cs typeface="Times New Roman" panose="02020603050405020304" pitchFamily="18" charset="0"/>
                </a:rPr>
                <a:t>web</a:t>
              </a:r>
              <a:r>
                <a:rPr lang="zh-CN" altLang="en-US" sz="2000" dirty="0">
                  <a:latin typeface="Times New Roman" panose="02020603050405020304" pitchFamily="18" charset="0"/>
                  <a:ea typeface="微软雅黑" pitchFamily="34" charset="-122"/>
                  <a:cs typeface="Times New Roman" panose="02020603050405020304" pitchFamily="18" charset="0"/>
                </a:rPr>
                <a:t>服务器的版本进行探测 。 </a:t>
              </a:r>
            </a:p>
          </p:txBody>
        </p:sp>
      </p:grpSp>
    </p:spTree>
    <p:extLst>
      <p:ext uri="{BB962C8B-B14F-4D97-AF65-F5344CB8AC3E}">
        <p14:creationId xmlns:p14="http://schemas.microsoft.com/office/powerpoint/2010/main" val="316682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childTnLst>
                          </p:cTn>
                        </p:par>
                        <p:par>
                          <p:cTn id="13" fill="hold">
                            <p:stCondLst>
                              <p:cond delay="1000"/>
                            </p:stCondLst>
                            <p:childTnLst>
                              <p:par>
                                <p:cTn id="14" presetID="5" presetClass="entr" presetSubtype="1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across)">
                                      <p:cBhvr>
                                        <p:cTn id="16" dur="500"/>
                                        <p:tgtEl>
                                          <p:spTgt spid="4"/>
                                        </p:tgtEl>
                                      </p:cBhvr>
                                    </p:animEffect>
                                  </p:childTnLst>
                                </p:cTn>
                              </p:par>
                            </p:childTnLst>
                          </p:cTn>
                        </p:par>
                        <p:par>
                          <p:cTn id="17" fill="hold">
                            <p:stCondLst>
                              <p:cond delay="1500"/>
                            </p:stCondLst>
                            <p:childTnLst>
                              <p:par>
                                <p:cTn id="18" presetID="53" presetClass="entr" presetSubtype="52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fltVal val="0.5"/>
                                          </p:val>
                                        </p:tav>
                                        <p:tav tm="100000">
                                          <p:val>
                                            <p:strVal val="#ppt_x"/>
                                          </p:val>
                                        </p:tav>
                                      </p:tavLst>
                                    </p:anim>
                                    <p:anim calcmode="lin" valueType="num">
                                      <p:cBhvr>
                                        <p:cTn id="24"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9E241B-4002-4B98-89C1-8A6F31F8AFDC}"/>
              </a:ext>
            </a:extLst>
          </p:cNvPr>
          <p:cNvGrpSpPr/>
          <p:nvPr/>
        </p:nvGrpSpPr>
        <p:grpSpPr>
          <a:xfrm>
            <a:off x="524719" y="736005"/>
            <a:ext cx="3456384" cy="508862"/>
            <a:chOff x="1420106" y="1402730"/>
            <a:chExt cx="3456384" cy="508862"/>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id="{96BFC555-EE41-4882-9E9C-F38302277955}"/>
                </a:ext>
              </a:extLst>
            </p:cNvPr>
            <p:cNvSpPr/>
            <p:nvPr/>
          </p:nvSpPr>
          <p:spPr>
            <a:xfrm rot="5400000">
              <a:off x="3180915" y="216018"/>
              <a:ext cx="508859" cy="2882289"/>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id="{60CBC169-D7C3-4AE3-A416-02D9691CFC6C}"/>
                </a:ext>
              </a:extLst>
            </p:cNvPr>
            <p:cNvSpPr/>
            <p:nvPr/>
          </p:nvSpPr>
          <p:spPr>
            <a:xfrm>
              <a:off x="2053958" y="1402731"/>
              <a:ext cx="282253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en-US" altLang="zh-CN"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Web</a:t>
              </a: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敏感目录扫描</a:t>
              </a:r>
            </a:p>
          </p:txBody>
        </p:sp>
        <p:sp>
          <p:nvSpPr>
            <p:cNvPr id="33" name="Rectangle 62">
              <a:extLst>
                <a:ext uri="{FF2B5EF4-FFF2-40B4-BE49-F238E27FC236}">
                  <a16:creationId xmlns:a16="http://schemas.microsoft.com/office/drawing/2014/main"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5</a:t>
              </a:r>
            </a:p>
          </p:txBody>
        </p:sp>
      </p:grpSp>
      <p:sp>
        <p:nvSpPr>
          <p:cNvPr id="35" name="文本框 34">
            <a:extLst>
              <a:ext uri="{FF2B5EF4-FFF2-40B4-BE49-F238E27FC236}">
                <a16:creationId xmlns:a16="http://schemas.microsoft.com/office/drawing/2014/main" id="{A2C57A0D-0707-41A0-98AF-CC5988247A48}"/>
              </a:ext>
            </a:extLst>
          </p:cNvPr>
          <p:cNvSpPr txBox="1"/>
          <p:nvPr/>
        </p:nvSpPr>
        <p:spPr>
          <a:xfrm>
            <a:off x="1028775" y="1366610"/>
            <a:ext cx="10657184" cy="1417840"/>
          </a:xfrm>
          <a:prstGeom prst="rect">
            <a:avLst/>
          </a:prstGeom>
          <a:noFill/>
        </p:spPr>
        <p:txBody>
          <a:bodyPr wrap="square" lIns="86376" tIns="43188" rIns="86376" bIns="43188" rtlCol="0">
            <a:spAutoFit/>
          </a:bodyPr>
          <a:lstStyle/>
          <a:p>
            <a:pPr algn="just">
              <a:lnSpc>
                <a:spcPct val="150000"/>
              </a:lnSpc>
            </a:pP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目录扫描也就是通过一些保存着敏感路径的字典</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（如：后台路径、在线编辑器路径、上传路径、备份文件等），对于一次网站渗透来说，</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对目录进行暴力猜解</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是前期阶段必不可少的一个步骤。如果运气好扫到了备份文件之类的，也许会事半功倍。</a:t>
            </a:r>
          </a:p>
        </p:txBody>
      </p:sp>
      <p:sp>
        <p:nvSpPr>
          <p:cNvPr id="13" name="矩形 12">
            <a:extLst>
              <a:ext uri="{FF2B5EF4-FFF2-40B4-BE49-F238E27FC236}">
                <a16:creationId xmlns:a16="http://schemas.microsoft.com/office/drawing/2014/main" id="{E7B5469A-F686-405C-A906-5D5ABD236CF9}"/>
              </a:ext>
            </a:extLst>
          </p:cNvPr>
          <p:cNvSpPr/>
          <p:nvPr/>
        </p:nvSpPr>
        <p:spPr>
          <a:xfrm>
            <a:off x="1028775" y="2842098"/>
            <a:ext cx="11305256" cy="830997"/>
          </a:xfrm>
          <a:prstGeom prst="rect">
            <a:avLst/>
          </a:prstGeom>
        </p:spPr>
        <p:txBody>
          <a:bodyPr wrap="square">
            <a:spAutoFit/>
          </a:bodyPr>
          <a:lstStyle/>
          <a:p>
            <a:pPr algn="just"/>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dirb</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是一款</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目录扫描工具，也被集成在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渗透测试系统中，用法很简单，下面简单做个演示：（</a:t>
            </a:r>
            <a:r>
              <a:rPr lang="zh-CN" altLang="en-US" sz="2400" dirty="0">
                <a:latin typeface="微软雅黑" pitchFamily="34" charset="-122"/>
                <a:ea typeface="微软雅黑" pitchFamily="34" charset="-122"/>
              </a:rPr>
              <a:t>目标站点 </a:t>
            </a:r>
            <a:r>
              <a:rPr lang="en-US" altLang="zh-CN" sz="2400" b="1" dirty="0">
                <a:solidFill>
                  <a:srgbClr val="007DFA"/>
                </a:solidFill>
                <a:latin typeface="Times New Roman" panose="02020603050405020304" pitchFamily="18" charset="0"/>
                <a:ea typeface="微软雅黑" pitchFamily="34" charset="-122"/>
                <a:cs typeface="Times New Roman" panose="02020603050405020304" pitchFamily="18" charset="0"/>
              </a:rPr>
              <a:t>cc.nankai.edu.cn</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 name="组合 13">
            <a:extLst>
              <a:ext uri="{FF2B5EF4-FFF2-40B4-BE49-F238E27FC236}">
                <a16:creationId xmlns:a16="http://schemas.microsoft.com/office/drawing/2014/main" id="{D40E0A01-62A5-4FA4-B0C3-B32576D78898}"/>
              </a:ext>
            </a:extLst>
          </p:cNvPr>
          <p:cNvGrpSpPr/>
          <p:nvPr/>
        </p:nvGrpSpPr>
        <p:grpSpPr>
          <a:xfrm>
            <a:off x="2108895" y="3760337"/>
            <a:ext cx="8640960" cy="3168355"/>
            <a:chOff x="2756965" y="2752229"/>
            <a:chExt cx="7344817" cy="3561260"/>
          </a:xfrm>
        </p:grpSpPr>
        <p:sp>
          <p:nvSpPr>
            <p:cNvPr id="15" name="矩形 14">
              <a:extLst>
                <a:ext uri="{FF2B5EF4-FFF2-40B4-BE49-F238E27FC236}">
                  <a16:creationId xmlns:a16="http://schemas.microsoft.com/office/drawing/2014/main" id="{97F60698-DBDA-43F3-8E80-BAC8FBEB96AB}"/>
                </a:ext>
              </a:extLst>
            </p:cNvPr>
            <p:cNvSpPr/>
            <p:nvPr/>
          </p:nvSpPr>
          <p:spPr>
            <a:xfrm>
              <a:off x="2756965" y="2752229"/>
              <a:ext cx="7344817" cy="3561260"/>
            </a:xfrm>
            <a:prstGeom prst="rect">
              <a:avLst/>
            </a:prstGeom>
            <a:noFill/>
            <a:ln w="38100" cmpd="sng">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a:extLst>
                <a:ext uri="{FF2B5EF4-FFF2-40B4-BE49-F238E27FC236}">
                  <a16:creationId xmlns:a16="http://schemas.microsoft.com/office/drawing/2014/main" id="{EA259416-E7FB-401E-9DB5-2C1830FC21C0}"/>
                </a:ext>
              </a:extLst>
            </p:cNvPr>
            <p:cNvPicPr>
              <a:picLocks noChangeAspect="1" noChangeArrowheads="1"/>
            </p:cNvPicPr>
            <p:nvPr/>
          </p:nvPicPr>
          <p:blipFill>
            <a:blip r:embed="rId3"/>
            <a:srcRect/>
            <a:stretch>
              <a:fillRect/>
            </a:stretch>
          </p:blipFill>
          <p:spPr bwMode="auto">
            <a:xfrm>
              <a:off x="2851752" y="2858630"/>
              <a:ext cx="7155243" cy="3349983"/>
            </a:xfrm>
            <a:prstGeom prst="rect">
              <a:avLst/>
            </a:prstGeom>
            <a:noFill/>
            <a:ln w="9525">
              <a:noFill/>
              <a:miter lim="800000"/>
              <a:headEnd/>
              <a:tailEnd/>
            </a:ln>
          </p:spPr>
        </p:pic>
      </p:grpSp>
    </p:spTree>
    <p:extLst>
      <p:ext uri="{BB962C8B-B14F-4D97-AF65-F5344CB8AC3E}">
        <p14:creationId xmlns:p14="http://schemas.microsoft.com/office/powerpoint/2010/main" val="87273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A2C57A0D-0707-41A0-98AF-CC5988247A48}"/>
              </a:ext>
            </a:extLst>
          </p:cNvPr>
          <p:cNvSpPr txBox="1"/>
          <p:nvPr/>
        </p:nvSpPr>
        <p:spPr>
          <a:xfrm>
            <a:off x="1100782" y="952029"/>
            <a:ext cx="10657184" cy="2596176"/>
          </a:xfrm>
          <a:prstGeom prst="rect">
            <a:avLst/>
          </a:prstGeom>
          <a:noFill/>
        </p:spPr>
        <p:txBody>
          <a:bodyPr wrap="square" lIns="86376" tIns="43188" rIns="86376" bIns="43188" rtlCol="0">
            <a:spAutoFit/>
          </a:bodyPr>
          <a:lstStyle/>
          <a:p>
            <a:pPr>
              <a:lnSpc>
                <a:spcPct val="150000"/>
              </a:lnSpc>
            </a:pP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渗透测试者可以使用的情报搜集方法包括公开来源信息查询、</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Google Hacking</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、社会工程学、网络踩点、扫描探测、被动监听、服务查点等。而对目标系统的情报探查能力是渗透测试者一项重要的技能，</a:t>
            </a:r>
            <a:r>
              <a:rPr lang="zh-CN" altLang="en-US" sz="28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情报搜集是否充分在很大程度上决定了渗透测试的成败。 </a:t>
            </a:r>
          </a:p>
        </p:txBody>
      </p:sp>
      <p:pic>
        <p:nvPicPr>
          <p:cNvPr id="4" name="图片 3">
            <a:extLst>
              <a:ext uri="{FF2B5EF4-FFF2-40B4-BE49-F238E27FC236}">
                <a16:creationId xmlns:a16="http://schemas.microsoft.com/office/drawing/2014/main" id="{C1CA900B-D017-4775-BF3E-F26DB4CF6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51" y="4019553"/>
            <a:ext cx="4772025" cy="2514600"/>
          </a:xfrm>
          <a:prstGeom prst="rect">
            <a:avLst/>
          </a:prstGeom>
        </p:spPr>
      </p:pic>
    </p:spTree>
    <p:extLst>
      <p:ext uri="{BB962C8B-B14F-4D97-AF65-F5344CB8AC3E}">
        <p14:creationId xmlns:p14="http://schemas.microsoft.com/office/powerpoint/2010/main" val="124660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0DA7CDC-7723-4342-A31A-4C012440A463}"/>
              </a:ext>
            </a:extLst>
          </p:cNvPr>
          <p:cNvGrpSpPr/>
          <p:nvPr/>
        </p:nvGrpSpPr>
        <p:grpSpPr>
          <a:xfrm>
            <a:off x="3413998" y="602077"/>
            <a:ext cx="6030754" cy="474140"/>
            <a:chOff x="3413999" y="837929"/>
            <a:chExt cx="6030754" cy="474140"/>
          </a:xfrm>
        </p:grpSpPr>
        <p:cxnSp>
          <p:nvCxnSpPr>
            <p:cNvPr id="8" name="íślíḋè-Straight Connector 13">
              <a:extLst>
                <a:ext uri="{FF2B5EF4-FFF2-40B4-BE49-F238E27FC236}">
                  <a16:creationId xmlns:a16="http://schemas.microsoft.com/office/drawing/2014/main" id="{2217C591-AA32-4962-9DA1-D56AF9BA6E15}"/>
                </a:ext>
              </a:extLst>
            </p:cNvPr>
            <p:cNvCxnSpPr>
              <a:cxnSpLocks/>
            </p:cNvCxnSpPr>
            <p:nvPr/>
          </p:nvCxnSpPr>
          <p:spPr>
            <a:xfrm>
              <a:off x="3413999" y="1312069"/>
              <a:ext cx="5823688"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3ACF67B-1376-46DD-AFE4-0EB52262DDAE}"/>
                </a:ext>
              </a:extLst>
            </p:cNvPr>
            <p:cNvSpPr/>
            <p:nvPr/>
          </p:nvSpPr>
          <p:spPr>
            <a:xfrm>
              <a:off x="3413999" y="837929"/>
              <a:ext cx="6030754" cy="461665"/>
            </a:xfrm>
            <a:prstGeom prst="rect">
              <a:avLst/>
            </a:prstGeom>
          </p:spPr>
          <p:txBody>
            <a:bodyPr wrap="squar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需要大家平时多收集</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敏感路径的字典。</a:t>
              </a:r>
            </a:p>
          </p:txBody>
        </p:sp>
      </p:grpSp>
      <p:grpSp>
        <p:nvGrpSpPr>
          <p:cNvPr id="15" name="组合 14">
            <a:extLst>
              <a:ext uri="{FF2B5EF4-FFF2-40B4-BE49-F238E27FC236}">
                <a16:creationId xmlns:a16="http://schemas.microsoft.com/office/drawing/2014/main" id="{258E1726-EEBD-47A3-858E-A4634B218B03}"/>
              </a:ext>
            </a:extLst>
          </p:cNvPr>
          <p:cNvGrpSpPr/>
          <p:nvPr/>
        </p:nvGrpSpPr>
        <p:grpSpPr>
          <a:xfrm>
            <a:off x="2577335" y="2649665"/>
            <a:ext cx="7704080" cy="3978565"/>
            <a:chOff x="2577335" y="2595354"/>
            <a:chExt cx="7704080" cy="3978565"/>
          </a:xfrm>
        </p:grpSpPr>
        <p:grpSp>
          <p:nvGrpSpPr>
            <p:cNvPr id="4" name="组合 3">
              <a:extLst>
                <a:ext uri="{FF2B5EF4-FFF2-40B4-BE49-F238E27FC236}">
                  <a16:creationId xmlns:a16="http://schemas.microsoft.com/office/drawing/2014/main" id="{1301E9B4-A3E1-4038-AAFC-05837E766F62}"/>
                </a:ext>
              </a:extLst>
            </p:cNvPr>
            <p:cNvGrpSpPr/>
            <p:nvPr/>
          </p:nvGrpSpPr>
          <p:grpSpPr>
            <a:xfrm>
              <a:off x="2577335" y="2595354"/>
              <a:ext cx="7704079" cy="3978565"/>
              <a:chOff x="2577334" y="2086032"/>
              <a:chExt cx="7704079" cy="3978565"/>
            </a:xfrm>
          </p:grpSpPr>
          <p:sp>
            <p:nvSpPr>
              <p:cNvPr id="2" name="矩形 1">
                <a:extLst>
                  <a:ext uri="{FF2B5EF4-FFF2-40B4-BE49-F238E27FC236}">
                    <a16:creationId xmlns:a16="http://schemas.microsoft.com/office/drawing/2014/main" id="{BFA4114B-D85C-47A7-8EF2-937A375978B6}"/>
                  </a:ext>
                </a:extLst>
              </p:cNvPr>
              <p:cNvSpPr/>
              <p:nvPr/>
            </p:nvSpPr>
            <p:spPr>
              <a:xfrm>
                <a:off x="2577334" y="2086032"/>
                <a:ext cx="7704079" cy="3978565"/>
              </a:xfrm>
              <a:prstGeom prst="rect">
                <a:avLst/>
              </a:prstGeom>
              <a:noFill/>
              <a:ln w="38100" cmpd="sng">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Picture 2">
                <a:extLst>
                  <a:ext uri="{FF2B5EF4-FFF2-40B4-BE49-F238E27FC236}">
                    <a16:creationId xmlns:a16="http://schemas.microsoft.com/office/drawing/2014/main" id="{DC3FFAF8-56DD-48A2-B356-DC62BB447A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51751" y="3107003"/>
                <a:ext cx="7155243" cy="2828404"/>
              </a:xfrm>
              <a:prstGeom prst="rect">
                <a:avLst/>
              </a:prstGeom>
              <a:noFill/>
              <a:ln w="9525">
                <a:noFill/>
                <a:miter lim="800000"/>
                <a:headEnd/>
                <a:tailEnd/>
              </a:ln>
            </p:spPr>
          </p:pic>
        </p:grpSp>
        <p:sp>
          <p:nvSpPr>
            <p:cNvPr id="11" name="矩形 10">
              <a:extLst>
                <a:ext uri="{FF2B5EF4-FFF2-40B4-BE49-F238E27FC236}">
                  <a16:creationId xmlns:a16="http://schemas.microsoft.com/office/drawing/2014/main" id="{692230B2-974B-4F46-8539-AAD96877E9B9}"/>
                </a:ext>
              </a:extLst>
            </p:cNvPr>
            <p:cNvSpPr/>
            <p:nvPr/>
          </p:nvSpPr>
          <p:spPr>
            <a:xfrm>
              <a:off x="2721392" y="2630873"/>
              <a:ext cx="7560023" cy="961289"/>
            </a:xfrm>
            <a:prstGeom prst="rect">
              <a:avLst/>
            </a:prstGeom>
          </p:spPr>
          <p:txBody>
            <a:bodyPr wrap="square">
              <a:spAutoFit/>
            </a:bodyPr>
            <a:lstStyle/>
            <a:p>
              <a:pPr>
                <a:lnSpc>
                  <a:spcPct val="150000"/>
                </a:lnSpc>
                <a:defRPr/>
              </a:pP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首先打开</a:t>
              </a:r>
              <a:r>
                <a:rPr lang="en-US" altLang="zh-CN" sz="2000" dirty="0">
                  <a:solidFill>
                    <a:srgbClr val="0050A3"/>
                  </a:solidFill>
                  <a:latin typeface="Times New Roman" panose="02020603050405020304" pitchFamily="18" charset="0"/>
                  <a:ea typeface="微软雅黑" pitchFamily="34" charset="-122"/>
                  <a:cs typeface="Times New Roman" panose="02020603050405020304" pitchFamily="18" charset="0"/>
                </a:rPr>
                <a:t>proxy</a:t>
              </a: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选项卡中的</a:t>
              </a:r>
              <a:r>
                <a:rPr lang="en-US" altLang="zh-CN" sz="2000" dirty="0">
                  <a:solidFill>
                    <a:srgbClr val="0050A3"/>
                  </a:solidFill>
                  <a:latin typeface="Times New Roman" panose="02020603050405020304" pitchFamily="18" charset="0"/>
                  <a:ea typeface="微软雅黑" pitchFamily="34" charset="-122"/>
                  <a:cs typeface="Times New Roman" panose="02020603050405020304" pitchFamily="18" charset="0"/>
                </a:rPr>
                <a:t>listener</a:t>
              </a: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选项卡配置代理端口，</a:t>
              </a:r>
              <a:r>
                <a:rPr lang="en-US" altLang="zh-CN" sz="2000" dirty="0">
                  <a:solidFill>
                    <a:srgbClr val="0050A3"/>
                  </a:solidFill>
                  <a:latin typeface="Times New Roman" panose="02020603050405020304" pitchFamily="18" charset="0"/>
                  <a:ea typeface="微软雅黑" pitchFamily="34" charset="-122"/>
                  <a:cs typeface="Times New Roman" panose="02020603050405020304" pitchFamily="18" charset="0"/>
                </a:rPr>
                <a:t>IP</a:t>
              </a: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地址填</a:t>
              </a:r>
              <a:r>
                <a:rPr lang="en-US" altLang="zh-CN" sz="2000" dirty="0">
                  <a:solidFill>
                    <a:srgbClr val="0050A3"/>
                  </a:solidFill>
                  <a:latin typeface="Times New Roman" panose="02020603050405020304" pitchFamily="18" charset="0"/>
                  <a:ea typeface="微软雅黑" pitchFamily="34" charset="-122"/>
                  <a:cs typeface="Times New Roman" panose="02020603050405020304" pitchFamily="18" charset="0"/>
                </a:rPr>
                <a:t>127.0.0.1</a:t>
              </a: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，点击</a:t>
              </a:r>
              <a:r>
                <a:rPr lang="en-US" altLang="zh-CN" sz="2000" dirty="0">
                  <a:solidFill>
                    <a:srgbClr val="0050A3"/>
                  </a:solidFill>
                  <a:latin typeface="Times New Roman" panose="02020603050405020304" pitchFamily="18" charset="0"/>
                  <a:ea typeface="微软雅黑" pitchFamily="34" charset="-122"/>
                  <a:cs typeface="Times New Roman" panose="02020603050405020304" pitchFamily="18" charset="0"/>
                </a:rPr>
                <a:t>start</a:t>
              </a: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开启代理服务：</a:t>
              </a:r>
            </a:p>
          </p:txBody>
        </p:sp>
      </p:grpSp>
      <p:grpSp>
        <p:nvGrpSpPr>
          <p:cNvPr id="14" name="组合 13">
            <a:extLst>
              <a:ext uri="{FF2B5EF4-FFF2-40B4-BE49-F238E27FC236}">
                <a16:creationId xmlns:a16="http://schemas.microsoft.com/office/drawing/2014/main" id="{8C4F9FF2-9FF4-4271-A7CB-02170E49B1BB}"/>
              </a:ext>
            </a:extLst>
          </p:cNvPr>
          <p:cNvGrpSpPr/>
          <p:nvPr/>
        </p:nvGrpSpPr>
        <p:grpSpPr>
          <a:xfrm>
            <a:off x="1424819" y="1138285"/>
            <a:ext cx="10009112" cy="1422762"/>
            <a:chOff x="1424819" y="1179741"/>
            <a:chExt cx="10009112" cy="1422762"/>
          </a:xfrm>
        </p:grpSpPr>
        <p:sp>
          <p:nvSpPr>
            <p:cNvPr id="13" name="íṡľíḍè-Rectangle 17">
              <a:extLst>
                <a:ext uri="{FF2B5EF4-FFF2-40B4-BE49-F238E27FC236}">
                  <a16:creationId xmlns:a16="http://schemas.microsoft.com/office/drawing/2014/main" id="{3FB11CCB-6421-4EEB-B7A6-B9AC5B2502E5}"/>
                </a:ext>
              </a:extLst>
            </p:cNvPr>
            <p:cNvSpPr/>
            <p:nvPr/>
          </p:nvSpPr>
          <p:spPr>
            <a:xfrm>
              <a:off x="1424819" y="1258829"/>
              <a:ext cx="10009112" cy="1336525"/>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chemeClr val="tx1">
                    <a:lumMod val="75000"/>
                    <a:lumOff val="25000"/>
                  </a:schemeClr>
                </a:solidFill>
                <a:effectLst/>
                <a:uLnTx/>
                <a:uFillTx/>
                <a:latin typeface="Arial"/>
                <a:ea typeface="微软雅黑"/>
              </a:endParaRPr>
            </a:p>
          </p:txBody>
        </p:sp>
        <p:sp>
          <p:nvSpPr>
            <p:cNvPr id="12" name="矩形 11">
              <a:extLst>
                <a:ext uri="{FF2B5EF4-FFF2-40B4-BE49-F238E27FC236}">
                  <a16:creationId xmlns:a16="http://schemas.microsoft.com/office/drawing/2014/main" id="{9185C26B-A334-4040-AFFB-FF8C55E9EB95}"/>
                </a:ext>
              </a:extLst>
            </p:cNvPr>
            <p:cNvSpPr/>
            <p:nvPr/>
          </p:nvSpPr>
          <p:spPr>
            <a:xfrm>
              <a:off x="1586858" y="1179741"/>
              <a:ext cx="9829092" cy="1422762"/>
            </a:xfrm>
            <a:prstGeom prst="rect">
              <a:avLst/>
            </a:prstGeom>
          </p:spPr>
          <p:txBody>
            <a:bodyPr wrap="square">
              <a:spAutoFit/>
            </a:bodyPr>
            <a:lstStyle/>
            <a:p>
              <a:pPr>
                <a:lnSpc>
                  <a:spcPct val="150000"/>
                </a:lnSpc>
                <a:defRPr/>
              </a:pP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也有爬虫工具，便于帮助渗透者了解目标</a:t>
              </a:r>
              <a:r>
                <a:rPr lang="en-US" altLang="zh-CN"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web</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的大概结构，</a:t>
              </a:r>
              <a:r>
                <a:rPr lang="en-US" altLang="zh-CN" sz="2000" b="1" dirty="0" err="1">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webscarab</a:t>
              </a:r>
              <a:r>
                <a:rPr lang="zh-CN" altLang="en-US" sz="20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就是一款强大的</a:t>
              </a:r>
              <a:r>
                <a:rPr lang="en-US" altLang="zh-CN" sz="20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web</a:t>
              </a:r>
              <a:r>
                <a:rPr lang="zh-CN" altLang="en-US" sz="20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爬行工具，也可以做目录爆破用，还有很多其它功能，比如做</a:t>
              </a:r>
              <a:r>
                <a:rPr lang="en-US" altLang="zh-CN" sz="2000" b="1" dirty="0" err="1">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xss</a:t>
              </a:r>
              <a:r>
                <a:rPr lang="zh-CN" altLang="en-US" sz="20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测试等</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a:t>
              </a:r>
              <a:r>
                <a:rPr lang="en-US" altLang="zh-CN"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java</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开发的 </a:t>
              </a:r>
              <a:r>
                <a:rPr lang="en-US" altLang="zh-CN" sz="2000" dirty="0" err="1">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gui</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界面用法非常简单，这里就简单做爬虫演示： </a:t>
              </a:r>
            </a:p>
          </p:txBody>
        </p:sp>
      </p:grpSp>
    </p:spTree>
    <p:extLst>
      <p:ext uri="{BB962C8B-B14F-4D97-AF65-F5344CB8AC3E}">
        <p14:creationId xmlns:p14="http://schemas.microsoft.com/office/powerpoint/2010/main" val="7743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258E1726-EEBD-47A3-858E-A4634B218B03}"/>
              </a:ext>
            </a:extLst>
          </p:cNvPr>
          <p:cNvGrpSpPr/>
          <p:nvPr/>
        </p:nvGrpSpPr>
        <p:grpSpPr>
          <a:xfrm>
            <a:off x="2756967" y="916099"/>
            <a:ext cx="7744969" cy="5400452"/>
            <a:chOff x="2721391" y="2523346"/>
            <a:chExt cx="7744969" cy="5400452"/>
          </a:xfrm>
        </p:grpSpPr>
        <p:grpSp>
          <p:nvGrpSpPr>
            <p:cNvPr id="4" name="组合 3">
              <a:extLst>
                <a:ext uri="{FF2B5EF4-FFF2-40B4-BE49-F238E27FC236}">
                  <a16:creationId xmlns:a16="http://schemas.microsoft.com/office/drawing/2014/main" id="{1301E9B4-A3E1-4038-AAFC-05837E766F62}"/>
                </a:ext>
              </a:extLst>
            </p:cNvPr>
            <p:cNvGrpSpPr/>
            <p:nvPr/>
          </p:nvGrpSpPr>
          <p:grpSpPr>
            <a:xfrm>
              <a:off x="2721391" y="2523346"/>
              <a:ext cx="7380392" cy="5400452"/>
              <a:chOff x="2721390" y="2014024"/>
              <a:chExt cx="7380392" cy="5400452"/>
            </a:xfrm>
          </p:grpSpPr>
          <p:sp>
            <p:nvSpPr>
              <p:cNvPr id="2" name="矩形 1">
                <a:extLst>
                  <a:ext uri="{FF2B5EF4-FFF2-40B4-BE49-F238E27FC236}">
                    <a16:creationId xmlns:a16="http://schemas.microsoft.com/office/drawing/2014/main" id="{BFA4114B-D85C-47A7-8EF2-937A375978B6}"/>
                  </a:ext>
                </a:extLst>
              </p:cNvPr>
              <p:cNvSpPr/>
              <p:nvPr/>
            </p:nvSpPr>
            <p:spPr>
              <a:xfrm>
                <a:off x="2721390" y="2014024"/>
                <a:ext cx="7380392" cy="5400452"/>
              </a:xfrm>
              <a:prstGeom prst="rect">
                <a:avLst/>
              </a:prstGeom>
              <a:noFill/>
              <a:ln w="38100" cmpd="sng">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DC3FFAF8-56DD-48A2-B356-DC62BB447A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06336" y="3238160"/>
                <a:ext cx="7046075" cy="4091597"/>
              </a:xfrm>
              <a:prstGeom prst="rect">
                <a:avLst/>
              </a:prstGeom>
              <a:noFill/>
              <a:ln w="9525">
                <a:noFill/>
                <a:miter lim="800000"/>
                <a:headEnd/>
                <a:tailEnd/>
              </a:ln>
            </p:spPr>
          </p:pic>
        </p:grpSp>
        <p:sp>
          <p:nvSpPr>
            <p:cNvPr id="11" name="矩形 10">
              <a:extLst>
                <a:ext uri="{FF2B5EF4-FFF2-40B4-BE49-F238E27FC236}">
                  <a16:creationId xmlns:a16="http://schemas.microsoft.com/office/drawing/2014/main" id="{692230B2-974B-4F46-8539-AAD96877E9B9}"/>
                </a:ext>
              </a:extLst>
            </p:cNvPr>
            <p:cNvSpPr/>
            <p:nvPr/>
          </p:nvSpPr>
          <p:spPr>
            <a:xfrm>
              <a:off x="2906337" y="2620324"/>
              <a:ext cx="7560023" cy="961289"/>
            </a:xfrm>
            <a:prstGeom prst="rect">
              <a:avLst/>
            </a:prstGeom>
          </p:spPr>
          <p:txBody>
            <a:bodyPr wrap="square">
              <a:spAutoFit/>
            </a:bodyPr>
            <a:lstStyle/>
            <a:p>
              <a:pPr>
                <a:lnSpc>
                  <a:spcPct val="150000"/>
                </a:lnSpc>
                <a:defRPr/>
              </a:pPr>
              <a:r>
                <a:rPr lang="zh-CN" altLang="en-US" sz="2000" dirty="0">
                  <a:solidFill>
                    <a:schemeClr val="tx1">
                      <a:lumMod val="75000"/>
                      <a:lumOff val="25000"/>
                    </a:schemeClr>
                  </a:solidFill>
                  <a:latin typeface="微软雅黑" pitchFamily="34" charset="-122"/>
                  <a:ea typeface="微软雅黑" pitchFamily="34" charset="-122"/>
                </a:rPr>
                <a:t>接着，打开浏览器，设置代理服务器为</a:t>
              </a:r>
              <a:r>
                <a:rPr lang="en-US" altLang="zh-CN"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127.0.0.1</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端口为自己在</a:t>
              </a:r>
              <a:r>
                <a:rPr lang="en-US" altLang="zh-CN" sz="2000" dirty="0" err="1">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webscarab</a:t>
              </a:r>
              <a:r>
                <a:rPr lang="zh-CN" altLang="en-US" sz="2000" dirty="0">
                  <a:solidFill>
                    <a:schemeClr val="tx1">
                      <a:lumMod val="75000"/>
                      <a:lumOff val="25000"/>
                    </a:schemeClr>
                  </a:solidFill>
                  <a:latin typeface="微软雅黑" pitchFamily="34" charset="-122"/>
                  <a:ea typeface="微软雅黑" pitchFamily="34" charset="-122"/>
                </a:rPr>
                <a:t>中设置的端口</a:t>
              </a:r>
            </a:p>
          </p:txBody>
        </p:sp>
      </p:grpSp>
    </p:spTree>
    <p:extLst>
      <p:ext uri="{BB962C8B-B14F-4D97-AF65-F5344CB8AC3E}">
        <p14:creationId xmlns:p14="http://schemas.microsoft.com/office/powerpoint/2010/main" val="414038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3F077A8-F798-41EE-828D-D7E7D5846963}"/>
              </a:ext>
            </a:extLst>
          </p:cNvPr>
          <p:cNvGrpSpPr/>
          <p:nvPr/>
        </p:nvGrpSpPr>
        <p:grpSpPr>
          <a:xfrm>
            <a:off x="1424819" y="736005"/>
            <a:ext cx="10009112" cy="1584176"/>
            <a:chOff x="1424819" y="736005"/>
            <a:chExt cx="10009112" cy="1584176"/>
          </a:xfrm>
        </p:grpSpPr>
        <p:sp>
          <p:nvSpPr>
            <p:cNvPr id="7" name="íṡľíḍè-Rectangle 17">
              <a:extLst>
                <a:ext uri="{FF2B5EF4-FFF2-40B4-BE49-F238E27FC236}">
                  <a16:creationId xmlns:a16="http://schemas.microsoft.com/office/drawing/2014/main" id="{7BC18D36-6EBF-4359-B1A8-1A7CBE264193}"/>
                </a:ext>
              </a:extLst>
            </p:cNvPr>
            <p:cNvSpPr/>
            <p:nvPr/>
          </p:nvSpPr>
          <p:spPr>
            <a:xfrm>
              <a:off x="1424819" y="736005"/>
              <a:ext cx="10009112" cy="1584176"/>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50000"/>
                </a:lnSpc>
                <a:spcBef>
                  <a:spcPts val="0"/>
                </a:spcBef>
                <a:spcAft>
                  <a:spcPts val="0"/>
                </a:spcAft>
                <a:buClrTx/>
                <a:buSzTx/>
                <a:buFontTx/>
                <a:buNone/>
                <a:tabLst/>
                <a:defRPr/>
              </a:pPr>
              <a:endParaRPr lang="en-US" altLang="zh-CN"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826343AB-9CFA-4523-95A0-8158AE532042}"/>
                </a:ext>
              </a:extLst>
            </p:cNvPr>
            <p:cNvSpPr/>
            <p:nvPr/>
          </p:nvSpPr>
          <p:spPr>
            <a:xfrm>
              <a:off x="1676847" y="751730"/>
              <a:ext cx="9289603" cy="1422954"/>
            </a:xfrm>
            <a:prstGeom prst="rect">
              <a:avLst/>
            </a:prstGeom>
          </p:spPr>
          <p:txBody>
            <a:bodyPr wrap="square">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lang="zh-CN" altLang="en-US"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配置好代理后，在浏览器中访问目标网站，然后打开</a:t>
              </a:r>
              <a:r>
                <a:rPr lang="en-US" altLang="zh-CN" sz="20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webscarab</a:t>
              </a:r>
              <a:r>
                <a:rPr lang="zh-CN" altLang="en-US"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spider</a:t>
              </a:r>
              <a:r>
                <a:rPr lang="zh-CN" altLang="en-US"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选项卡，选择起始点的请求（目标站点），点击</a:t>
              </a:r>
              <a:r>
                <a:rPr lang="en-US" altLang="zh-CN" sz="20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Fecth</a:t>
              </a:r>
              <a:r>
                <a:rPr lang="en-US" altLang="zh-CN"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Tree</a:t>
              </a:r>
              <a:r>
                <a:rPr lang="zh-CN" altLang="en-US"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就可以在</a:t>
              </a:r>
              <a:r>
                <a:rPr lang="en-US" altLang="zh-CN"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messages</a:t>
              </a:r>
              <a:r>
                <a:rPr lang="zh-CN" altLang="en-US"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选项卡中看到请求信息</a:t>
              </a:r>
              <a:r>
                <a:rPr lang="en-US" altLang="zh-CN"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pic>
        <p:nvPicPr>
          <p:cNvPr id="10" name="图片 27">
            <a:extLst>
              <a:ext uri="{FF2B5EF4-FFF2-40B4-BE49-F238E27FC236}">
                <a16:creationId xmlns:a16="http://schemas.microsoft.com/office/drawing/2014/main" id="{8AB15252-C241-43A1-B0CE-DD9A6E838556}"/>
              </a:ext>
            </a:extLst>
          </p:cNvPr>
          <p:cNvPicPr>
            <a:picLocks noChangeAspect="1" noChangeArrowheads="1"/>
          </p:cNvPicPr>
          <p:nvPr/>
        </p:nvPicPr>
        <p:blipFill>
          <a:blip r:embed="rId3"/>
          <a:srcRect/>
          <a:stretch>
            <a:fillRect/>
          </a:stretch>
        </p:blipFill>
        <p:spPr bwMode="auto">
          <a:xfrm>
            <a:off x="1100783" y="2464197"/>
            <a:ext cx="4872665" cy="3947708"/>
          </a:xfrm>
          <a:prstGeom prst="rect">
            <a:avLst/>
          </a:prstGeom>
          <a:noFill/>
          <a:ln w="25400">
            <a:solidFill>
              <a:srgbClr val="0050A3"/>
            </a:solidFill>
            <a:prstDash val="dash"/>
            <a:miter lim="800000"/>
            <a:headEnd/>
            <a:tailEnd/>
          </a:ln>
        </p:spPr>
      </p:pic>
      <p:pic>
        <p:nvPicPr>
          <p:cNvPr id="12" name="图片 28">
            <a:extLst>
              <a:ext uri="{FF2B5EF4-FFF2-40B4-BE49-F238E27FC236}">
                <a16:creationId xmlns:a16="http://schemas.microsoft.com/office/drawing/2014/main" id="{F8D337AD-4D3C-45E5-95DF-35F016AC0D87}"/>
              </a:ext>
            </a:extLst>
          </p:cNvPr>
          <p:cNvPicPr>
            <a:picLocks noChangeAspect="1" noChangeArrowheads="1"/>
          </p:cNvPicPr>
          <p:nvPr/>
        </p:nvPicPr>
        <p:blipFill>
          <a:blip r:embed="rId4"/>
          <a:srcRect/>
          <a:stretch>
            <a:fillRect/>
          </a:stretch>
        </p:blipFill>
        <p:spPr bwMode="auto">
          <a:xfrm>
            <a:off x="6213351" y="2464197"/>
            <a:ext cx="5544616" cy="3947708"/>
          </a:xfrm>
          <a:prstGeom prst="rect">
            <a:avLst/>
          </a:prstGeom>
          <a:noFill/>
          <a:ln w="25400">
            <a:solidFill>
              <a:srgbClr val="0050A3"/>
            </a:solidFill>
            <a:prstDash val="dash"/>
            <a:miter lim="800000"/>
            <a:headEnd/>
            <a:tailEnd/>
          </a:ln>
        </p:spPr>
      </p:pic>
    </p:spTree>
    <p:extLst>
      <p:ext uri="{BB962C8B-B14F-4D97-AF65-F5344CB8AC3E}">
        <p14:creationId xmlns:p14="http://schemas.microsoft.com/office/powerpoint/2010/main" val="278191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CC477DF-DD9B-46B5-AFDB-0E7D3951DE95}"/>
              </a:ext>
            </a:extLst>
          </p:cNvPr>
          <p:cNvGrpSpPr/>
          <p:nvPr/>
        </p:nvGrpSpPr>
        <p:grpSpPr>
          <a:xfrm>
            <a:off x="1628516" y="679107"/>
            <a:ext cx="9332146" cy="1849935"/>
            <a:chOff x="1460823" y="1106957"/>
            <a:chExt cx="9332146" cy="1849935"/>
          </a:xfrm>
        </p:grpSpPr>
        <p:grpSp>
          <p:nvGrpSpPr>
            <p:cNvPr id="6" name="组合 5">
              <a:extLst>
                <a:ext uri="{FF2B5EF4-FFF2-40B4-BE49-F238E27FC236}">
                  <a16:creationId xmlns:a16="http://schemas.microsoft.com/office/drawing/2014/main" id="{5C480140-4730-4425-A8B6-7EF338196530}"/>
                </a:ext>
              </a:extLst>
            </p:cNvPr>
            <p:cNvGrpSpPr/>
            <p:nvPr/>
          </p:nvGrpSpPr>
          <p:grpSpPr>
            <a:xfrm>
              <a:off x="1460823" y="1106957"/>
              <a:ext cx="9332146" cy="1849935"/>
              <a:chOff x="1993773" y="1418783"/>
              <a:chExt cx="9332146" cy="1849935"/>
            </a:xfrm>
          </p:grpSpPr>
          <p:sp>
            <p:nvSpPr>
              <p:cNvPr id="5" name="矩形 4">
                <a:extLst>
                  <a:ext uri="{FF2B5EF4-FFF2-40B4-BE49-F238E27FC236}">
                    <a16:creationId xmlns:a16="http://schemas.microsoft.com/office/drawing/2014/main" id="{40C6C286-7CB5-4177-8F95-AA113AE02B0C}"/>
                  </a:ext>
                </a:extLst>
              </p:cNvPr>
              <p:cNvSpPr/>
              <p:nvPr/>
            </p:nvSpPr>
            <p:spPr>
              <a:xfrm>
                <a:off x="1993773" y="1418783"/>
                <a:ext cx="9217024" cy="1728192"/>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F0236F6-C309-436E-BD27-CC8A48C41A44}"/>
                  </a:ext>
                </a:extLst>
              </p:cNvPr>
              <p:cNvSpPr/>
              <p:nvPr/>
            </p:nvSpPr>
            <p:spPr>
              <a:xfrm>
                <a:off x="2108895" y="1540526"/>
                <a:ext cx="9217024" cy="1728192"/>
              </a:xfrm>
              <a:prstGeom prst="rect">
                <a:avLst/>
              </a:prstGeom>
              <a:solidFill>
                <a:schemeClr val="bg1"/>
              </a:solidFill>
              <a:ln w="31750">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30DCEEA1-F941-4C12-A188-6B4E940E4EBC}"/>
                </a:ext>
              </a:extLst>
            </p:cNvPr>
            <p:cNvSpPr/>
            <p:nvPr/>
          </p:nvSpPr>
          <p:spPr>
            <a:xfrm>
              <a:off x="1891251" y="1525365"/>
              <a:ext cx="8612066" cy="1134862"/>
            </a:xfrm>
            <a:prstGeom prst="rect">
              <a:avLst/>
            </a:prstGeom>
          </p:spPr>
          <p:txBody>
            <a:bodyPr wrap="square">
              <a:spAutoFit/>
            </a:bodyPr>
            <a:lstStyle/>
            <a:p>
              <a:pPr>
                <a:lnSpc>
                  <a:spcPct val="150000"/>
                </a:lnSpc>
                <a:defRPr/>
              </a:pPr>
              <a:r>
                <a:rPr lang="zh-CN" altLang="en-US" sz="2400" dirty="0">
                  <a:latin typeface="Times New Roman" panose="02020603050405020304" pitchFamily="18" charset="0"/>
                  <a:ea typeface="微软雅黑" pitchFamily="34" charset="-122"/>
                  <a:cs typeface="Times New Roman" panose="02020603050405020304" pitchFamily="18" charset="0"/>
                </a:rPr>
                <a:t>在</a:t>
              </a:r>
              <a:r>
                <a:rPr lang="en-US" altLang="zh-CN" sz="2400" dirty="0">
                  <a:latin typeface="Times New Roman" panose="02020603050405020304" pitchFamily="18" charset="0"/>
                  <a:ea typeface="微软雅黑" pitchFamily="34" charset="-122"/>
                  <a:cs typeface="Times New Roman" panose="02020603050405020304" pitchFamily="18" charset="0"/>
                </a:rPr>
                <a:t>spider</a:t>
              </a:r>
              <a:r>
                <a:rPr lang="zh-CN" altLang="en-US" sz="2400" dirty="0">
                  <a:latin typeface="Times New Roman" panose="02020603050405020304" pitchFamily="18" charset="0"/>
                  <a:ea typeface="微软雅黑" pitchFamily="34" charset="-122"/>
                  <a:cs typeface="Times New Roman" panose="02020603050405020304" pitchFamily="18" charset="0"/>
                </a:rPr>
                <a:t>窗格中双击自己目标站点前的文件夹图标就可以查看爬到的目录以及文件</a:t>
              </a:r>
            </a:p>
          </p:txBody>
        </p:sp>
      </p:grpSp>
      <p:grpSp>
        <p:nvGrpSpPr>
          <p:cNvPr id="3" name="组合 2">
            <a:extLst>
              <a:ext uri="{FF2B5EF4-FFF2-40B4-BE49-F238E27FC236}">
                <a16:creationId xmlns:a16="http://schemas.microsoft.com/office/drawing/2014/main" id="{56779A6C-ACE5-4DEE-9F28-FC95EC852450}"/>
              </a:ext>
            </a:extLst>
          </p:cNvPr>
          <p:cNvGrpSpPr/>
          <p:nvPr/>
        </p:nvGrpSpPr>
        <p:grpSpPr>
          <a:xfrm>
            <a:off x="3327814" y="2775927"/>
            <a:ext cx="6048672" cy="3864586"/>
            <a:chOff x="3333032" y="2775928"/>
            <a:chExt cx="6048672" cy="3864586"/>
          </a:xfrm>
        </p:grpSpPr>
        <p:pic>
          <p:nvPicPr>
            <p:cNvPr id="13" name="图片 29">
              <a:extLst>
                <a:ext uri="{FF2B5EF4-FFF2-40B4-BE49-F238E27FC236}">
                  <a16:creationId xmlns:a16="http://schemas.microsoft.com/office/drawing/2014/main" id="{E8F5DAC4-3E68-4AC1-A3D5-1D51959B8D79}"/>
                </a:ext>
              </a:extLst>
            </p:cNvPr>
            <p:cNvPicPr>
              <a:picLocks noChangeAspect="1" noChangeArrowheads="1"/>
            </p:cNvPicPr>
            <p:nvPr/>
          </p:nvPicPr>
          <p:blipFill>
            <a:blip r:embed="rId3"/>
            <a:srcRect/>
            <a:stretch>
              <a:fillRect/>
            </a:stretch>
          </p:blipFill>
          <p:spPr bwMode="auto">
            <a:xfrm>
              <a:off x="3405039" y="2872715"/>
              <a:ext cx="5872700" cy="3695938"/>
            </a:xfrm>
            <a:prstGeom prst="rect">
              <a:avLst/>
            </a:prstGeom>
            <a:noFill/>
            <a:ln w="9525">
              <a:noFill/>
              <a:miter lim="800000"/>
              <a:headEnd/>
              <a:tailEnd/>
            </a:ln>
          </p:spPr>
        </p:pic>
        <p:sp>
          <p:nvSpPr>
            <p:cNvPr id="15" name="矩形 14">
              <a:extLst>
                <a:ext uri="{FF2B5EF4-FFF2-40B4-BE49-F238E27FC236}">
                  <a16:creationId xmlns:a16="http://schemas.microsoft.com/office/drawing/2014/main" id="{5074444D-384B-400E-80E3-31C6A8018D09}"/>
                </a:ext>
              </a:extLst>
            </p:cNvPr>
            <p:cNvSpPr/>
            <p:nvPr/>
          </p:nvSpPr>
          <p:spPr>
            <a:xfrm>
              <a:off x="3333032" y="2775928"/>
              <a:ext cx="6048672" cy="3864586"/>
            </a:xfrm>
            <a:prstGeom prst="rect">
              <a:avLst/>
            </a:prstGeom>
            <a:noFill/>
            <a:ln w="38100" cmpd="sng">
              <a:solidFill>
                <a:srgbClr val="007DF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13378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956767" y="2896245"/>
            <a:ext cx="11449272" cy="923330"/>
          </a:xfrm>
          <a:prstGeom prst="rect">
            <a:avLst/>
          </a:prstGeom>
        </p:spPr>
        <p:txBody>
          <a:bodyPr wrap="square">
            <a:spAutoFit/>
          </a:bodyPr>
          <a:lstStyle/>
          <a:p>
            <a:r>
              <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知识点六：渗透实践</a:t>
            </a:r>
            <a:r>
              <a:rPr lang="en-US" altLang="zh-CN" sz="5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攻破</a:t>
            </a:r>
            <a:r>
              <a:rPr lang="en-US" altLang="zh-CN" sz="5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XP</a:t>
            </a:r>
            <a:r>
              <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系统</a:t>
            </a:r>
          </a:p>
        </p:txBody>
      </p:sp>
    </p:spTree>
    <p:extLst>
      <p:ext uri="{BB962C8B-B14F-4D97-AF65-F5344CB8AC3E}">
        <p14:creationId xmlns:p14="http://schemas.microsoft.com/office/powerpoint/2010/main" val="1082471531"/>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913471-79C0-4B60-AFDA-9776520A54ED}"/>
              </a:ext>
            </a:extLst>
          </p:cNvPr>
          <p:cNvGrpSpPr/>
          <p:nvPr/>
        </p:nvGrpSpPr>
        <p:grpSpPr>
          <a:xfrm>
            <a:off x="1263229" y="1576943"/>
            <a:ext cx="10998719" cy="4487653"/>
            <a:chOff x="1263230" y="1989440"/>
            <a:chExt cx="10332290" cy="4608512"/>
          </a:xfrm>
        </p:grpSpPr>
        <p:sp>
          <p:nvSpPr>
            <p:cNvPr id="10" name="矩形: 圆角 9">
              <a:extLst>
                <a:ext uri="{FF2B5EF4-FFF2-40B4-BE49-F238E27FC236}">
                  <a16:creationId xmlns:a16="http://schemas.microsoft.com/office/drawing/2014/main" id="{E5E3EC1C-74FC-4C48-9D84-DA52DC0FBCE8}"/>
                </a:ext>
              </a:extLst>
            </p:cNvPr>
            <p:cNvSpPr/>
            <p:nvPr/>
          </p:nvSpPr>
          <p:spPr>
            <a:xfrm>
              <a:off x="1263230" y="1989440"/>
              <a:ext cx="10332290" cy="4608512"/>
            </a:xfrm>
            <a:prstGeom prst="roundRect">
              <a:avLst>
                <a:gd name="adj" fmla="val 11822"/>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938C6252-55B6-42CE-98FC-347733AE6A0C}"/>
                </a:ext>
              </a:extLst>
            </p:cNvPr>
            <p:cNvSpPr/>
            <p:nvPr/>
          </p:nvSpPr>
          <p:spPr>
            <a:xfrm>
              <a:off x="1822354" y="2296395"/>
              <a:ext cx="9400499" cy="2113622"/>
            </a:xfrm>
            <a:prstGeom prst="rect">
              <a:avLst/>
            </a:prstGeom>
          </p:spPr>
          <p:txBody>
            <a:bodyPr wrap="square">
              <a:spAutoFit/>
            </a:bodyPr>
            <a:lstStyle/>
            <a:p>
              <a:pPr algn="just">
                <a:lnSpc>
                  <a:spcPct val="150000"/>
                </a:lnSpc>
                <a:spcBef>
                  <a:spcPts val="0"/>
                </a:spcBef>
                <a:spcAft>
                  <a:spcPts val="0"/>
                </a:spcAft>
              </a:pP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号称是世界上最流行的漏洞扫描程序</a:t>
              </a: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全世界有超过</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75000</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个组织在使用它。该工具提供完整的电脑漏洞扫描服务，并随时更新其漏洞数据库。</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不同于传统的漏洞扫描软件，</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可同时在本机或远端上遥控，进行系统的漏洞分析扫描。</a:t>
              </a:r>
              <a:endPar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0"/>
                </a:spcBef>
                <a:spcAft>
                  <a:spcPts val="0"/>
                </a:spcAft>
              </a:pPr>
              <a:r>
                <a:rPr lang="zh-CN" altLang="en-US" sz="2400" b="1" dirty="0">
                  <a:solidFill>
                    <a:schemeClr val="bg1"/>
                  </a:solidFill>
                  <a:latin typeface="Times New Roman" panose="02020603050405020304" pitchFamily="18" charset="0"/>
                  <a:ea typeface="微软雅黑" pitchFamily="34" charset="-122"/>
                  <a:cs typeface="Times New Roman" panose="02020603050405020304" pitchFamily="18" charset="0"/>
                </a:rPr>
                <a:t>对渗透测试人员来说，</a:t>
              </a:r>
              <a:r>
                <a:rPr lang="en-US" altLang="zh-CN" sz="2400" b="1" dirty="0">
                  <a:solidFill>
                    <a:schemeClr val="bg1"/>
                  </a:solidFill>
                  <a:latin typeface="Times New Roman" panose="02020603050405020304" pitchFamily="18" charset="0"/>
                  <a:ea typeface="微软雅黑" pitchFamily="34" charset="-122"/>
                  <a:cs typeface="Times New Roman" panose="02020603050405020304" pitchFamily="18" charset="0"/>
                </a:rPr>
                <a:t>Nessus</a:t>
              </a:r>
              <a:r>
                <a:rPr lang="zh-CN" altLang="en-US" sz="2400" b="1" dirty="0">
                  <a:solidFill>
                    <a:schemeClr val="bg1"/>
                  </a:solidFill>
                  <a:latin typeface="Times New Roman" panose="02020603050405020304" pitchFamily="18" charset="0"/>
                  <a:ea typeface="微软雅黑" pitchFamily="34" charset="-122"/>
                  <a:cs typeface="Times New Roman" panose="02020603050405020304" pitchFamily="18" charset="0"/>
                </a:rPr>
                <a:t>是必不可少的工具之一</a:t>
              </a:r>
              <a:r>
                <a:rPr lang="zh-CN" altLang="en-US" sz="2400" dirty="0">
                  <a:solidFill>
                    <a:schemeClr val="bg1"/>
                  </a:solidFill>
                  <a:latin typeface="Times New Roman" panose="02020603050405020304" pitchFamily="18" charset="0"/>
                  <a:ea typeface="微软雅黑" pitchFamily="34" charset="-122"/>
                  <a:cs typeface="Times New Roman" panose="02020603050405020304" pitchFamily="18" charset="0"/>
                </a:rPr>
                <a:t>。</a:t>
              </a:r>
            </a:p>
          </p:txBody>
        </p:sp>
      </p:grpSp>
      <p:pic>
        <p:nvPicPr>
          <p:cNvPr id="9" name="图片 8">
            <a:extLst>
              <a:ext uri="{FF2B5EF4-FFF2-40B4-BE49-F238E27FC236}">
                <a16:creationId xmlns:a16="http://schemas.microsoft.com/office/drawing/2014/main" id="{C43BA916-C59E-4719-AC9F-356070F947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1817" y="4709570"/>
            <a:ext cx="2520132" cy="2520132"/>
          </a:xfrm>
          <a:prstGeom prst="rect">
            <a:avLst/>
          </a:prstGeom>
        </p:spPr>
      </p:pic>
      <p:sp>
        <p:nvSpPr>
          <p:cNvPr id="2" name="矩形 1">
            <a:extLst>
              <a:ext uri="{FF2B5EF4-FFF2-40B4-BE49-F238E27FC236}">
                <a16:creationId xmlns:a16="http://schemas.microsoft.com/office/drawing/2014/main" id="{D2CB4DDD-3362-4C03-9877-60EB4F624A98}"/>
              </a:ext>
            </a:extLst>
          </p:cNvPr>
          <p:cNvSpPr/>
          <p:nvPr/>
        </p:nvSpPr>
        <p:spPr>
          <a:xfrm>
            <a:off x="1895155" y="4232944"/>
            <a:ext cx="8134621" cy="1422762"/>
          </a:xfrm>
          <a:prstGeom prst="rect">
            <a:avLst/>
          </a:prstGeom>
        </p:spPr>
        <p:txBody>
          <a:bodyPr wrap="square">
            <a:spAutoFit/>
          </a:bodyPr>
          <a:lstStyle/>
          <a:p>
            <a:pPr>
              <a:lnSpc>
                <a:spcPct val="150000"/>
              </a:lnSpc>
              <a:defRPr/>
            </a:pPr>
            <a:r>
              <a:rPr lang="zh-CN" altLang="en-US" sz="2000" dirty="0">
                <a:solidFill>
                  <a:schemeClr val="bg1"/>
                </a:solidFill>
                <a:latin typeface="Times New Roman" panose="02020603050405020304" pitchFamily="18" charset="0"/>
                <a:ea typeface="微软雅黑" pitchFamily="34" charset="-122"/>
                <a:cs typeface="Times New Roman" panose="02020603050405020304" pitchFamily="18" charset="0"/>
              </a:rPr>
              <a:t>为了顺利的使用</a:t>
            </a:r>
            <a:r>
              <a:rPr lang="en-US" altLang="zh-CN" sz="2000" dirty="0">
                <a:solidFill>
                  <a:schemeClr val="bg1"/>
                </a:solidFill>
                <a:latin typeface="Times New Roman" panose="02020603050405020304" pitchFamily="18" charset="0"/>
                <a:ea typeface="微软雅黑" pitchFamily="34" charset="-122"/>
                <a:cs typeface="Times New Roman" panose="02020603050405020304" pitchFamily="18" charset="0"/>
              </a:rPr>
              <a:t>Nessus</a:t>
            </a:r>
            <a:r>
              <a:rPr lang="zh-CN" altLang="en-US" sz="2000" dirty="0">
                <a:solidFill>
                  <a:schemeClr val="bg1"/>
                </a:solidFill>
                <a:latin typeface="Times New Roman" panose="02020603050405020304" pitchFamily="18" charset="0"/>
                <a:ea typeface="微软雅黑" pitchFamily="34" charset="-122"/>
                <a:cs typeface="Times New Roman" panose="02020603050405020304" pitchFamily="18" charset="0"/>
              </a:rPr>
              <a:t>工具，则必须要将该工具安装在系统中。</a:t>
            </a:r>
            <a:r>
              <a:rPr lang="en-US" altLang="zh-CN" sz="2000" dirty="0">
                <a:solidFill>
                  <a:schemeClr val="bg1"/>
                </a:solidFill>
                <a:latin typeface="Times New Roman" panose="02020603050405020304" pitchFamily="18" charset="0"/>
                <a:ea typeface="微软雅黑" pitchFamily="34" charset="-122"/>
                <a:cs typeface="Times New Roman" panose="02020603050405020304" pitchFamily="18" charset="0"/>
              </a:rPr>
              <a:t>Nessus</a:t>
            </a:r>
            <a:r>
              <a:rPr lang="zh-CN" altLang="en-US" sz="2000" dirty="0">
                <a:solidFill>
                  <a:schemeClr val="bg1"/>
                </a:solidFill>
                <a:latin typeface="Times New Roman" panose="02020603050405020304" pitchFamily="18" charset="0"/>
                <a:ea typeface="微软雅黑" pitchFamily="34" charset="-122"/>
                <a:cs typeface="Times New Roman" panose="02020603050405020304" pitchFamily="18" charset="0"/>
              </a:rPr>
              <a:t>工具不仅可以在电脑上使用，而且还可以在手机上使用。本节将介绍在不同操作系统平台及手机上安装</a:t>
            </a:r>
            <a:r>
              <a:rPr lang="en-US" altLang="zh-CN" sz="2000" dirty="0">
                <a:solidFill>
                  <a:schemeClr val="bg1"/>
                </a:solidFill>
                <a:latin typeface="Times New Roman" panose="02020603050405020304" pitchFamily="18" charset="0"/>
                <a:ea typeface="微软雅黑" pitchFamily="34" charset="-122"/>
                <a:cs typeface="Times New Roman" panose="02020603050405020304" pitchFamily="18" charset="0"/>
              </a:rPr>
              <a:t>Nessus</a:t>
            </a:r>
            <a:r>
              <a:rPr lang="zh-CN" altLang="en-US" sz="2000" dirty="0">
                <a:solidFill>
                  <a:schemeClr val="bg1"/>
                </a:solidFill>
                <a:latin typeface="Times New Roman" panose="02020603050405020304" pitchFamily="18" charset="0"/>
                <a:ea typeface="微软雅黑" pitchFamily="34" charset="-122"/>
                <a:cs typeface="Times New Roman" panose="02020603050405020304" pitchFamily="18" charset="0"/>
              </a:rPr>
              <a:t>工具的方法。</a:t>
            </a:r>
          </a:p>
        </p:txBody>
      </p:sp>
      <p:grpSp>
        <p:nvGrpSpPr>
          <p:cNvPr id="7" name="组合 6">
            <a:extLst>
              <a:ext uri="{FF2B5EF4-FFF2-40B4-BE49-F238E27FC236}">
                <a16:creationId xmlns:a16="http://schemas.microsoft.com/office/drawing/2014/main" id="{4FAC10DF-DAE7-47CB-AF77-1D1CFA59C3AC}"/>
              </a:ext>
            </a:extLst>
          </p:cNvPr>
          <p:cNvGrpSpPr/>
          <p:nvPr/>
        </p:nvGrpSpPr>
        <p:grpSpPr>
          <a:xfrm>
            <a:off x="5202512" y="837929"/>
            <a:ext cx="2453727" cy="474140"/>
            <a:chOff x="5202512" y="837929"/>
            <a:chExt cx="2453727" cy="474140"/>
          </a:xfrm>
        </p:grpSpPr>
        <p:cxnSp>
          <p:nvCxnSpPr>
            <p:cNvPr id="8" name="íślíḋè-Straight Connector 13">
              <a:extLst>
                <a:ext uri="{FF2B5EF4-FFF2-40B4-BE49-F238E27FC236}">
                  <a16:creationId xmlns:a16="http://schemas.microsoft.com/office/drawing/2014/main" id="{B9C0FC8B-42FA-408D-95AF-C3B6166F94BE}"/>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11B84C7-9CBA-4E59-BE46-D4AFBE1F71A8}"/>
                </a:ext>
              </a:extLst>
            </p:cNvPr>
            <p:cNvSpPr/>
            <p:nvPr/>
          </p:nvSpPr>
          <p:spPr>
            <a:xfrm>
              <a:off x="5901024" y="837929"/>
              <a:ext cx="1056701"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扫描</a:t>
              </a:r>
            </a:p>
          </p:txBody>
        </p:sp>
      </p:grpSp>
    </p:spTree>
    <p:extLst>
      <p:ext uri="{BB962C8B-B14F-4D97-AF65-F5344CB8AC3E}">
        <p14:creationId xmlns:p14="http://schemas.microsoft.com/office/powerpoint/2010/main" val="390279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500"/>
                            </p:stCondLst>
                            <p:childTnLst>
                              <p:par>
                                <p:cTn id="19" presetID="2" presetClass="entr" presetSubtype="2" decel="6000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4595739" y="837929"/>
            <a:ext cx="3667280" cy="830997"/>
            <a:chOff x="5071056" y="837929"/>
            <a:chExt cx="2716641" cy="830997"/>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5071056" y="837929"/>
              <a:ext cx="2716641" cy="830997"/>
            </a:xfrm>
            <a:prstGeom prst="rect">
              <a:avLst/>
            </a:prstGeom>
          </p:spPr>
          <p:txBody>
            <a:bodyPr wrap="squar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获取</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软件包</a:t>
              </a:r>
            </a:p>
            <a:p>
              <a:pPr algn="ctr"/>
              <a:endPar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2" name="íṡľíḍè-Rectangle 17">
            <a:extLst>
              <a:ext uri="{FF2B5EF4-FFF2-40B4-BE49-F238E27FC236}">
                <a16:creationId xmlns:a16="http://schemas.microsoft.com/office/drawing/2014/main" id="{2B3CFB2C-5281-4F62-9C80-76D4A8EE959C}"/>
              </a:ext>
            </a:extLst>
          </p:cNvPr>
          <p:cNvSpPr/>
          <p:nvPr/>
        </p:nvSpPr>
        <p:spPr>
          <a:xfrm>
            <a:off x="1604840" y="3522471"/>
            <a:ext cx="9721079" cy="788049"/>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hlinkClick r:id="rId3"/>
              </a:rPr>
              <a:t>http://www.tenable.com/products/nessus/select-your-operating-system</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 </a:t>
            </a:r>
          </a:p>
        </p:txBody>
      </p:sp>
      <p:sp>
        <p:nvSpPr>
          <p:cNvPr id="23" name="íṡľíḍè-Rectangle 17">
            <a:extLst>
              <a:ext uri="{FF2B5EF4-FFF2-40B4-BE49-F238E27FC236}">
                <a16:creationId xmlns:a16="http://schemas.microsoft.com/office/drawing/2014/main" id="{A5CAADFC-AF19-403A-8FDD-4CC67175A35D}"/>
              </a:ext>
            </a:extLst>
          </p:cNvPr>
          <p:cNvSpPr/>
          <p:nvPr/>
        </p:nvSpPr>
        <p:spPr>
          <a:xfrm>
            <a:off x="1604839" y="2938334"/>
            <a:ext cx="3348377"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a:solidFill>
                  <a:prstClr val="white"/>
                </a:solidFill>
                <a:latin typeface="Times New Roman" panose="02020603050405020304" pitchFamily="18" charset="0"/>
                <a:ea typeface="微软雅黑"/>
                <a:cs typeface="Times New Roman" panose="02020603050405020304" pitchFamily="18" charset="0"/>
              </a:rPr>
              <a:t>Nessus</a:t>
            </a:r>
            <a:r>
              <a:rPr lang="zh-CN" altLang="en-US" sz="2000" kern="0" dirty="0">
                <a:solidFill>
                  <a:prstClr val="white"/>
                </a:solidFill>
                <a:latin typeface="Times New Roman" panose="02020603050405020304" pitchFamily="18" charset="0"/>
                <a:ea typeface="微软雅黑"/>
                <a:cs typeface="Times New Roman" panose="02020603050405020304" pitchFamily="18" charset="0"/>
              </a:rPr>
              <a:t>的官方下载地址是：</a:t>
            </a:r>
          </a:p>
        </p:txBody>
      </p:sp>
      <p:sp>
        <p:nvSpPr>
          <p:cNvPr id="9" name="矩形: 圆角 8">
            <a:extLst>
              <a:ext uri="{FF2B5EF4-FFF2-40B4-BE49-F238E27FC236}">
                <a16:creationId xmlns:a16="http://schemas.microsoft.com/office/drawing/2014/main" id="{007CD133-E806-4E31-8428-584A2A7CDFEB}"/>
              </a:ext>
            </a:extLst>
          </p:cNvPr>
          <p:cNvSpPr/>
          <p:nvPr/>
        </p:nvSpPr>
        <p:spPr>
          <a:xfrm>
            <a:off x="1604839" y="1558055"/>
            <a:ext cx="9721080" cy="948185"/>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在安装</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工具之前，首先要获取该工具的安装包。而且，</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工具安装后，必须要激活才可使用。所以，下面将分别介绍获取</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安装包和激活码的方法。 </a:t>
            </a:r>
          </a:p>
        </p:txBody>
      </p:sp>
      <p:sp>
        <p:nvSpPr>
          <p:cNvPr id="2" name="矩形 1">
            <a:extLst>
              <a:ext uri="{FF2B5EF4-FFF2-40B4-BE49-F238E27FC236}">
                <a16:creationId xmlns:a16="http://schemas.microsoft.com/office/drawing/2014/main" id="{AD04A0CE-EAF1-43EC-B987-E3A79360EB52}"/>
              </a:ext>
            </a:extLst>
          </p:cNvPr>
          <p:cNvSpPr/>
          <p:nvPr/>
        </p:nvSpPr>
        <p:spPr>
          <a:xfrm>
            <a:off x="1532831" y="4659285"/>
            <a:ext cx="8687291" cy="1042721"/>
          </a:xfrm>
          <a:prstGeom prst="rect">
            <a:avLst/>
          </a:prstGeom>
        </p:spPr>
        <p:txBody>
          <a:bodyPr wrap="square">
            <a:spAutoFit/>
          </a:bodyPr>
          <a:lstStyle/>
          <a:p>
            <a:pPr>
              <a:lnSpc>
                <a:spcPct val="150000"/>
              </a:lnSpc>
              <a:defRPr/>
            </a:pPr>
            <a:r>
              <a:rPr lang="zh-CN" altLang="en-US" sz="2000" dirty="0">
                <a:latin typeface="Times New Roman" panose="02020603050405020304" pitchFamily="18" charset="0"/>
                <a:ea typeface="微软雅黑" pitchFamily="34" charset="-122"/>
                <a:cs typeface="Times New Roman" panose="02020603050405020304" pitchFamily="18" charset="0"/>
              </a:rPr>
              <a:t>在浏览器中输入以上地址，可以看到</a:t>
            </a:r>
            <a:r>
              <a:rPr lang="en-US" altLang="zh-CN" sz="2000" dirty="0">
                <a:latin typeface="Times New Roman" panose="02020603050405020304" pitchFamily="18" charset="0"/>
                <a:ea typeface="微软雅黑" pitchFamily="34" charset="-122"/>
                <a:cs typeface="Times New Roman" panose="02020603050405020304" pitchFamily="18" charset="0"/>
              </a:rPr>
              <a:t>Nessus</a:t>
            </a:r>
            <a:r>
              <a:rPr lang="zh-CN" altLang="en-US" sz="2000" dirty="0">
                <a:latin typeface="Times New Roman" panose="02020603050405020304" pitchFamily="18" charset="0"/>
                <a:ea typeface="微软雅黑" pitchFamily="34" charset="-122"/>
                <a:cs typeface="Times New Roman" panose="02020603050405020304" pitchFamily="18" charset="0"/>
              </a:rPr>
              <a:t>有两个版本，分别是</a:t>
            </a:r>
            <a:endParaRPr lang="en-US" altLang="zh-CN" sz="2000" dirty="0">
              <a:latin typeface="Times New Roman" panose="02020603050405020304" pitchFamily="18" charset="0"/>
              <a:ea typeface="微软雅黑" pitchFamily="34" charset="-122"/>
              <a:cs typeface="Times New Roman" panose="02020603050405020304" pitchFamily="18" charset="0"/>
            </a:endParaRPr>
          </a:p>
          <a:p>
            <a:pPr>
              <a:lnSpc>
                <a:spcPct val="150000"/>
              </a:lnSpc>
              <a:defRPr/>
            </a:pPr>
            <a:r>
              <a:rPr lang="en-US" altLang="zh-CN" sz="2400" b="1" dirty="0">
                <a:solidFill>
                  <a:srgbClr val="0050A3"/>
                </a:solidFill>
                <a:latin typeface="Times New Roman" panose="02020603050405020304" pitchFamily="18" charset="0"/>
                <a:ea typeface="微软雅黑" pitchFamily="34" charset="-122"/>
                <a:cs typeface="Times New Roman" panose="02020603050405020304" pitchFamily="18" charset="0"/>
              </a:rPr>
              <a:t>Home</a:t>
            </a:r>
            <a:r>
              <a:rPr lang="zh-CN" altLang="en-US" sz="2400" b="1" dirty="0">
                <a:solidFill>
                  <a:srgbClr val="0050A3"/>
                </a:solidFill>
                <a:latin typeface="Times New Roman" panose="02020603050405020304" pitchFamily="18" charset="0"/>
                <a:ea typeface="微软雅黑" pitchFamily="34" charset="-122"/>
                <a:cs typeface="Times New Roman" panose="02020603050405020304" pitchFamily="18" charset="0"/>
              </a:rPr>
              <a:t>（家庭版）</a:t>
            </a:r>
            <a:r>
              <a:rPr lang="zh-CN" altLang="en-US" sz="2000" dirty="0">
                <a:latin typeface="Times New Roman" panose="02020603050405020304" pitchFamily="18" charset="0"/>
                <a:ea typeface="微软雅黑" pitchFamily="34" charset="-122"/>
                <a:cs typeface="Times New Roman" panose="02020603050405020304" pitchFamily="18" charset="0"/>
              </a:rPr>
              <a:t>和</a:t>
            </a:r>
            <a:r>
              <a:rPr lang="en-US" altLang="zh-CN" sz="2400" b="1" dirty="0">
                <a:solidFill>
                  <a:srgbClr val="0050A3"/>
                </a:solidFill>
                <a:latin typeface="Times New Roman" panose="02020603050405020304" pitchFamily="18" charset="0"/>
                <a:ea typeface="微软雅黑" pitchFamily="34" charset="-122"/>
                <a:cs typeface="Times New Roman" panose="02020603050405020304" pitchFamily="18" charset="0"/>
              </a:rPr>
              <a:t>Professional</a:t>
            </a:r>
            <a:r>
              <a:rPr lang="zh-CN" altLang="en-US" sz="2400" b="1" dirty="0">
                <a:solidFill>
                  <a:srgbClr val="0050A3"/>
                </a:solidFill>
                <a:latin typeface="Times New Roman" panose="02020603050405020304" pitchFamily="18" charset="0"/>
                <a:ea typeface="微软雅黑" pitchFamily="34" charset="-122"/>
                <a:cs typeface="Times New Roman" panose="02020603050405020304" pitchFamily="18" charset="0"/>
              </a:rPr>
              <a:t>（专业版）</a:t>
            </a:r>
            <a:r>
              <a:rPr lang="zh-CN" altLang="en-US" dirty="0">
                <a:latin typeface="Times New Roman" panose="02020603050405020304" pitchFamily="18" charset="0"/>
                <a:ea typeface="微软雅黑" pitchFamily="34" charset="-122"/>
                <a:cs typeface="Times New Roman" panose="02020603050405020304" pitchFamily="18" charset="0"/>
              </a:rPr>
              <a:t>。</a:t>
            </a:r>
          </a:p>
        </p:txBody>
      </p:sp>
    </p:spTree>
    <p:extLst>
      <p:ext uri="{BB962C8B-B14F-4D97-AF65-F5344CB8AC3E}">
        <p14:creationId xmlns:p14="http://schemas.microsoft.com/office/powerpoint/2010/main" val="422225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 presetClass="entr" presetSubtype="8" decel="6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6000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fade">
                                      <p:cBhvr>
                                        <p:cTn id="2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9" grpId="0" animBg="1"/>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4195430" y="837929"/>
            <a:ext cx="4467891" cy="474140"/>
            <a:chOff x="4195430" y="837929"/>
            <a:chExt cx="4467891" cy="474140"/>
          </a:xfrm>
        </p:grpSpPr>
        <p:cxnSp>
          <p:nvCxnSpPr>
            <p:cNvPr id="55" name="íślíḋè-Straight Connector 13">
              <a:extLst>
                <a:ext uri="{FF2B5EF4-FFF2-40B4-BE49-F238E27FC236}">
                  <a16:creationId xmlns:a16="http://schemas.microsoft.com/office/drawing/2014/main" id="{0BF07046-8558-4F68-A567-BFF83801B119}"/>
                </a:ext>
              </a:extLst>
            </p:cNvPr>
            <p:cNvCxnSpPr>
              <a:cxnSpLocks/>
            </p:cNvCxnSpPr>
            <p:nvPr/>
          </p:nvCxnSpPr>
          <p:spPr>
            <a:xfrm>
              <a:off x="4195430" y="1312069"/>
              <a:ext cx="4467891"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4306839" y="837929"/>
              <a:ext cx="4245072"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工具在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下安装</a:t>
              </a:r>
            </a:p>
          </p:txBody>
        </p:sp>
      </p:grpSp>
      <p:grpSp>
        <p:nvGrpSpPr>
          <p:cNvPr id="37" name="PA-组合 36">
            <a:extLst>
              <a:ext uri="{FF2B5EF4-FFF2-40B4-BE49-F238E27FC236}">
                <a16:creationId xmlns:a16="http://schemas.microsoft.com/office/drawing/2014/main" id="{974BDA0B-AEE7-4DD8-AD72-7D0955997BE7}"/>
              </a:ext>
            </a:extLst>
          </p:cNvPr>
          <p:cNvGrpSpPr/>
          <p:nvPr>
            <p:custDataLst>
              <p:tags r:id="rId1"/>
            </p:custDataLst>
          </p:nvPr>
        </p:nvGrpSpPr>
        <p:grpSpPr>
          <a:xfrm>
            <a:off x="1407776" y="3238848"/>
            <a:ext cx="9559493" cy="707887"/>
            <a:chOff x="1507559" y="1775379"/>
            <a:chExt cx="9559493" cy="707887"/>
          </a:xfrm>
        </p:grpSpPr>
        <p:grpSp>
          <p:nvGrpSpPr>
            <p:cNvPr id="38" name="组合 37">
              <a:extLst>
                <a:ext uri="{FF2B5EF4-FFF2-40B4-BE49-F238E27FC236}">
                  <a16:creationId xmlns:a16="http://schemas.microsoft.com/office/drawing/2014/main" id="{D470ABE0-0E65-4D6C-AA6D-D599685CADA7}"/>
                </a:ext>
              </a:extLst>
            </p:cNvPr>
            <p:cNvGrpSpPr/>
            <p:nvPr/>
          </p:nvGrpSpPr>
          <p:grpSpPr>
            <a:xfrm>
              <a:off x="1507559" y="1775379"/>
              <a:ext cx="9559493" cy="707887"/>
              <a:chOff x="5052269" y="2718144"/>
              <a:chExt cx="9559493" cy="707887"/>
            </a:xfrm>
          </p:grpSpPr>
          <p:sp>
            <p:nvSpPr>
              <p:cNvPr id="40" name="PA-六边形 39">
                <a:extLst>
                  <a:ext uri="{FF2B5EF4-FFF2-40B4-BE49-F238E27FC236}">
                    <a16:creationId xmlns:a16="http://schemas.microsoft.com/office/drawing/2014/main" id="{F428AE5D-334B-4A81-AD78-AD2D0A26E228}"/>
                  </a:ext>
                </a:extLst>
              </p:cNvPr>
              <p:cNvSpPr/>
              <p:nvPr>
                <p:custDataLst>
                  <p:tags r:id="rId9"/>
                </p:custDataLst>
              </p:nvPr>
            </p:nvSpPr>
            <p:spPr>
              <a:xfrm>
                <a:off x="5052269" y="2718144"/>
                <a:ext cx="820896" cy="707887"/>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41" name="PA-文本框 7">
                <a:extLst>
                  <a:ext uri="{FF2B5EF4-FFF2-40B4-BE49-F238E27FC236}">
                    <a16:creationId xmlns:a16="http://schemas.microsoft.com/office/drawing/2014/main" id="{E632D1C5-F1CA-4A30-90B7-6DBEAA103E9E}"/>
                  </a:ext>
                </a:extLst>
              </p:cNvPr>
              <p:cNvSpPr txBox="1">
                <a:spLocks noChangeArrowheads="1"/>
              </p:cNvSpPr>
              <p:nvPr>
                <p:custDataLst>
                  <p:tags r:id="rId10"/>
                </p:custDataLst>
              </p:nvPr>
            </p:nvSpPr>
            <p:spPr bwMode="auto">
              <a:xfrm>
                <a:off x="7084870" y="2845358"/>
                <a:ext cx="7526892"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默认下载的位置是</a:t>
                </a:r>
                <a:r>
                  <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rPr>
                  <a:t>Downloads</a:t>
                </a: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，进入该目录：</a:t>
                </a:r>
              </a:p>
            </p:txBody>
          </p:sp>
          <p:cxnSp>
            <p:nvCxnSpPr>
              <p:cNvPr id="42" name="PA-直接连接符 41">
                <a:extLst>
                  <a:ext uri="{FF2B5EF4-FFF2-40B4-BE49-F238E27FC236}">
                    <a16:creationId xmlns:a16="http://schemas.microsoft.com/office/drawing/2014/main" id="{54F6E165-33F1-4764-A627-AD68868F6D09}"/>
                  </a:ext>
                </a:extLst>
              </p:cNvPr>
              <p:cNvCxnSpPr/>
              <p:nvPr>
                <p:custDataLst>
                  <p:tags r:id="rId11"/>
                </p:custDataLst>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9" name="PA-open-office-folder_74337">
              <a:extLst>
                <a:ext uri="{FF2B5EF4-FFF2-40B4-BE49-F238E27FC236}">
                  <a16:creationId xmlns:a16="http://schemas.microsoft.com/office/drawing/2014/main" id="{643998FE-E64A-4852-AD2A-BD17AD8AA58F}"/>
                </a:ext>
              </a:extLst>
            </p:cNvPr>
            <p:cNvSpPr>
              <a:spLocks noChangeAspect="1"/>
            </p:cNvSpPr>
            <p:nvPr>
              <p:custDataLst>
                <p:tags r:id="rId8"/>
              </p:custDataLst>
            </p:nvPr>
          </p:nvSpPr>
          <p:spPr bwMode="auto">
            <a:xfrm>
              <a:off x="1719928" y="1983290"/>
              <a:ext cx="396158" cy="292064"/>
            </a:xfrm>
            <a:custGeom>
              <a:avLst/>
              <a:gdLst>
                <a:gd name="connsiteX0" fmla="*/ 116997 w 605592"/>
                <a:gd name="connsiteY0" fmla="*/ 132804 h 446468"/>
                <a:gd name="connsiteX1" fmla="*/ 605592 w 605592"/>
                <a:gd name="connsiteY1" fmla="*/ 132804 h 446468"/>
                <a:gd name="connsiteX2" fmla="*/ 555359 w 605592"/>
                <a:gd name="connsiteY2" fmla="*/ 446468 h 446468"/>
                <a:gd name="connsiteX3" fmla="*/ 116997 w 605592"/>
                <a:gd name="connsiteY3" fmla="*/ 446468 h 446468"/>
                <a:gd name="connsiteX4" fmla="*/ 0 w 605592"/>
                <a:gd name="connsiteY4" fmla="*/ 0 h 446468"/>
                <a:gd name="connsiteX5" fmla="*/ 137120 w 605592"/>
                <a:gd name="connsiteY5" fmla="*/ 0 h 446468"/>
                <a:gd name="connsiteX6" fmla="*/ 153635 w 605592"/>
                <a:gd name="connsiteY6" fmla="*/ 27991 h 446468"/>
                <a:gd name="connsiteX7" fmla="*/ 438423 w 605592"/>
                <a:gd name="connsiteY7" fmla="*/ 27991 h 446468"/>
                <a:gd name="connsiteX8" fmla="*/ 438423 w 605592"/>
                <a:gd name="connsiteY8" fmla="*/ 91455 h 446468"/>
                <a:gd name="connsiteX9" fmla="*/ 69670 w 605592"/>
                <a:gd name="connsiteY9" fmla="*/ 91455 h 446468"/>
                <a:gd name="connsiteX10" fmla="*/ 69670 w 605592"/>
                <a:gd name="connsiteY10" fmla="*/ 446468 h 446468"/>
                <a:gd name="connsiteX11" fmla="*/ 0 w 605592"/>
                <a:gd name="connsiteY11" fmla="*/ 446468 h 44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592" h="446468">
                  <a:moveTo>
                    <a:pt x="116997" y="132804"/>
                  </a:moveTo>
                  <a:lnTo>
                    <a:pt x="605592" y="132804"/>
                  </a:lnTo>
                  <a:lnTo>
                    <a:pt x="555359" y="446468"/>
                  </a:lnTo>
                  <a:lnTo>
                    <a:pt x="116997" y="446468"/>
                  </a:lnTo>
                  <a:close/>
                  <a:moveTo>
                    <a:pt x="0" y="0"/>
                  </a:moveTo>
                  <a:lnTo>
                    <a:pt x="137120" y="0"/>
                  </a:lnTo>
                  <a:lnTo>
                    <a:pt x="153635" y="27991"/>
                  </a:lnTo>
                  <a:lnTo>
                    <a:pt x="438423" y="27991"/>
                  </a:lnTo>
                  <a:lnTo>
                    <a:pt x="438423" y="91455"/>
                  </a:lnTo>
                  <a:lnTo>
                    <a:pt x="69670" y="91455"/>
                  </a:lnTo>
                  <a:lnTo>
                    <a:pt x="69670" y="446468"/>
                  </a:lnTo>
                  <a:lnTo>
                    <a:pt x="0" y="446468"/>
                  </a:lnTo>
                  <a:close/>
                </a:path>
              </a:pathLst>
            </a:custGeom>
            <a:solidFill>
              <a:schemeClr val="bg1"/>
            </a:solidFill>
            <a:ln>
              <a:noFill/>
            </a:ln>
          </p:spPr>
        </p:sp>
      </p:grpSp>
      <p:grpSp>
        <p:nvGrpSpPr>
          <p:cNvPr id="6" name="PA-组合 5">
            <a:extLst>
              <a:ext uri="{FF2B5EF4-FFF2-40B4-BE49-F238E27FC236}">
                <a16:creationId xmlns:a16="http://schemas.microsoft.com/office/drawing/2014/main" id="{8F0A2EEC-6EC1-4310-B800-7E6F617516C5}"/>
              </a:ext>
            </a:extLst>
          </p:cNvPr>
          <p:cNvGrpSpPr/>
          <p:nvPr>
            <p:custDataLst>
              <p:tags r:id="rId2"/>
            </p:custDataLst>
          </p:nvPr>
        </p:nvGrpSpPr>
        <p:grpSpPr>
          <a:xfrm>
            <a:off x="1407776" y="1718696"/>
            <a:ext cx="9559493" cy="853567"/>
            <a:chOff x="1407776" y="1456085"/>
            <a:chExt cx="9559493" cy="853567"/>
          </a:xfrm>
        </p:grpSpPr>
        <p:grpSp>
          <p:nvGrpSpPr>
            <p:cNvPr id="27" name="组合 26">
              <a:extLst>
                <a:ext uri="{FF2B5EF4-FFF2-40B4-BE49-F238E27FC236}">
                  <a16:creationId xmlns:a16="http://schemas.microsoft.com/office/drawing/2014/main" id="{B58D5B32-F20E-4A92-8C08-AC48D93102EB}"/>
                </a:ext>
              </a:extLst>
            </p:cNvPr>
            <p:cNvGrpSpPr/>
            <p:nvPr/>
          </p:nvGrpSpPr>
          <p:grpSpPr>
            <a:xfrm>
              <a:off x="1407776" y="1456085"/>
              <a:ext cx="9559493" cy="853567"/>
              <a:chOff x="5052269" y="2645305"/>
              <a:chExt cx="9559493" cy="853567"/>
            </a:xfrm>
          </p:grpSpPr>
          <p:sp>
            <p:nvSpPr>
              <p:cNvPr id="28" name="PA-六边形 27">
                <a:extLst>
                  <a:ext uri="{FF2B5EF4-FFF2-40B4-BE49-F238E27FC236}">
                    <a16:creationId xmlns:a16="http://schemas.microsoft.com/office/drawing/2014/main" id="{D2E4B1AC-E5E9-410C-B275-61BF16EAEE39}"/>
                  </a:ext>
                </a:extLst>
              </p:cNvPr>
              <p:cNvSpPr/>
              <p:nvPr>
                <p:custDataLst>
                  <p:tags r:id="rId5"/>
                </p:custDataLst>
              </p:nvPr>
            </p:nvSpPr>
            <p:spPr>
              <a:xfrm>
                <a:off x="5052269" y="2718144"/>
                <a:ext cx="820896" cy="707887"/>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29" name="PA-文本框 7">
                <a:extLst>
                  <a:ext uri="{FF2B5EF4-FFF2-40B4-BE49-F238E27FC236}">
                    <a16:creationId xmlns:a16="http://schemas.microsoft.com/office/drawing/2014/main" id="{7A0D7E7E-13AA-4778-8E07-249A36432EB6}"/>
                  </a:ext>
                </a:extLst>
              </p:cNvPr>
              <p:cNvSpPr txBox="1">
                <a:spLocks noChangeArrowheads="1"/>
              </p:cNvSpPr>
              <p:nvPr>
                <p:custDataLst>
                  <p:tags r:id="rId6"/>
                </p:custDataLst>
              </p:nvPr>
            </p:nvSpPr>
            <p:spPr bwMode="auto">
              <a:xfrm>
                <a:off x="7084870" y="2645305"/>
                <a:ext cx="7526892"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从官网上下载安装包。</a:t>
                </a:r>
                <a:endPar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本例中下载的安装包文件名为</a:t>
                </a:r>
                <a:r>
                  <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rPr>
                  <a:t>Nessus-6.6.2-debian6_i386.deb</a:t>
                </a: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30" name="PA-直接连接符 29">
                <a:extLst>
                  <a:ext uri="{FF2B5EF4-FFF2-40B4-BE49-F238E27FC236}">
                    <a16:creationId xmlns:a16="http://schemas.microsoft.com/office/drawing/2014/main" id="{0712C9C5-B07E-4465-88DD-99D75A5A7F9C}"/>
                  </a:ext>
                </a:extLst>
              </p:cNvPr>
              <p:cNvCxnSpPr/>
              <p:nvPr>
                <p:custDataLst>
                  <p:tags r:id="rId7"/>
                </p:custDataLst>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3" name="PA-downloading-file_69656">
              <a:extLst>
                <a:ext uri="{FF2B5EF4-FFF2-40B4-BE49-F238E27FC236}">
                  <a16:creationId xmlns:a16="http://schemas.microsoft.com/office/drawing/2014/main" id="{FC3BFBA6-E772-4F82-83C0-4E81FB898517}"/>
                </a:ext>
              </a:extLst>
            </p:cNvPr>
            <p:cNvSpPr>
              <a:spLocks noChangeAspect="1"/>
            </p:cNvSpPr>
            <p:nvPr>
              <p:custDataLst>
                <p:tags r:id="rId4"/>
              </p:custDataLst>
            </p:nvPr>
          </p:nvSpPr>
          <p:spPr bwMode="auto">
            <a:xfrm>
              <a:off x="1640102" y="1680355"/>
              <a:ext cx="369533" cy="405023"/>
            </a:xfrm>
            <a:custGeom>
              <a:avLst/>
              <a:gdLst>
                <a:gd name="connsiteX0" fmla="*/ 39602 w 536368"/>
                <a:gd name="connsiteY0" fmla="*/ 407445 h 587881"/>
                <a:gd name="connsiteX1" fmla="*/ 79294 w 536368"/>
                <a:gd name="connsiteY1" fmla="*/ 446999 h 587881"/>
                <a:gd name="connsiteX2" fmla="*/ 79294 w 536368"/>
                <a:gd name="connsiteY2" fmla="*/ 508685 h 587881"/>
                <a:gd name="connsiteX3" fmla="*/ 457074 w 536368"/>
                <a:gd name="connsiteY3" fmla="*/ 508685 h 587881"/>
                <a:gd name="connsiteX4" fmla="*/ 457074 w 536368"/>
                <a:gd name="connsiteY4" fmla="*/ 446999 h 587881"/>
                <a:gd name="connsiteX5" fmla="*/ 496677 w 536368"/>
                <a:gd name="connsiteY5" fmla="*/ 407445 h 587881"/>
                <a:gd name="connsiteX6" fmla="*/ 536368 w 536368"/>
                <a:gd name="connsiteY6" fmla="*/ 446999 h 587881"/>
                <a:gd name="connsiteX7" fmla="*/ 536368 w 536368"/>
                <a:gd name="connsiteY7" fmla="*/ 548238 h 587881"/>
                <a:gd name="connsiteX8" fmla="*/ 496677 w 536368"/>
                <a:gd name="connsiteY8" fmla="*/ 587881 h 587881"/>
                <a:gd name="connsiteX9" fmla="*/ 39602 w 536368"/>
                <a:gd name="connsiteY9" fmla="*/ 587881 h 587881"/>
                <a:gd name="connsiteX10" fmla="*/ 0 w 536368"/>
                <a:gd name="connsiteY10" fmla="*/ 548238 h 587881"/>
                <a:gd name="connsiteX11" fmla="*/ 0 w 536368"/>
                <a:gd name="connsiteY11" fmla="*/ 446999 h 587881"/>
                <a:gd name="connsiteX12" fmla="*/ 39602 w 536368"/>
                <a:gd name="connsiteY12" fmla="*/ 407445 h 587881"/>
                <a:gd name="connsiteX13" fmla="*/ 223430 w 536368"/>
                <a:gd name="connsiteY13" fmla="*/ 0 h 587881"/>
                <a:gd name="connsiteX14" fmla="*/ 312886 w 536368"/>
                <a:gd name="connsiteY14" fmla="*/ 0 h 587881"/>
                <a:gd name="connsiteX15" fmla="*/ 343773 w 536368"/>
                <a:gd name="connsiteY15" fmla="*/ 30926 h 587881"/>
                <a:gd name="connsiteX16" fmla="*/ 343773 w 536368"/>
                <a:gd name="connsiteY16" fmla="*/ 286685 h 587881"/>
                <a:gd name="connsiteX17" fmla="*/ 409018 w 536368"/>
                <a:gd name="connsiteY17" fmla="*/ 286685 h 587881"/>
                <a:gd name="connsiteX18" fmla="*/ 422103 w 536368"/>
                <a:gd name="connsiteY18" fmla="*/ 295394 h 587881"/>
                <a:gd name="connsiteX19" fmla="*/ 418988 w 536368"/>
                <a:gd name="connsiteY19" fmla="*/ 310857 h 587881"/>
                <a:gd name="connsiteX20" fmla="*/ 280130 w 536368"/>
                <a:gd name="connsiteY20" fmla="*/ 449489 h 587881"/>
                <a:gd name="connsiteX21" fmla="*/ 256186 w 536368"/>
                <a:gd name="connsiteY21" fmla="*/ 449489 h 587881"/>
                <a:gd name="connsiteX22" fmla="*/ 117239 w 536368"/>
                <a:gd name="connsiteY22" fmla="*/ 310857 h 587881"/>
                <a:gd name="connsiteX23" fmla="*/ 114213 w 536368"/>
                <a:gd name="connsiteY23" fmla="*/ 295394 h 587881"/>
                <a:gd name="connsiteX24" fmla="*/ 127297 w 536368"/>
                <a:gd name="connsiteY24" fmla="*/ 286685 h 587881"/>
                <a:gd name="connsiteX25" fmla="*/ 192543 w 536368"/>
                <a:gd name="connsiteY25" fmla="*/ 286685 h 587881"/>
                <a:gd name="connsiteX26" fmla="*/ 192543 w 536368"/>
                <a:gd name="connsiteY26" fmla="*/ 30926 h 587881"/>
                <a:gd name="connsiteX27" fmla="*/ 223430 w 536368"/>
                <a:gd name="connsiteY27" fmla="*/ 0 h 5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6368" h="587881">
                  <a:moveTo>
                    <a:pt x="39602" y="407445"/>
                  </a:moveTo>
                  <a:cubicBezTo>
                    <a:pt x="61495" y="407445"/>
                    <a:pt x="79294" y="425133"/>
                    <a:pt x="79294" y="446999"/>
                  </a:cubicBezTo>
                  <a:lnTo>
                    <a:pt x="79294" y="508685"/>
                  </a:lnTo>
                  <a:lnTo>
                    <a:pt x="457074" y="508685"/>
                  </a:lnTo>
                  <a:lnTo>
                    <a:pt x="457074" y="446999"/>
                  </a:lnTo>
                  <a:cubicBezTo>
                    <a:pt x="457074" y="425133"/>
                    <a:pt x="474873" y="407445"/>
                    <a:pt x="496677" y="407445"/>
                  </a:cubicBezTo>
                  <a:cubicBezTo>
                    <a:pt x="518569" y="407445"/>
                    <a:pt x="536368" y="425133"/>
                    <a:pt x="536368" y="446999"/>
                  </a:cubicBezTo>
                  <a:lnTo>
                    <a:pt x="536368" y="548238"/>
                  </a:lnTo>
                  <a:cubicBezTo>
                    <a:pt x="536368" y="570104"/>
                    <a:pt x="518569" y="587881"/>
                    <a:pt x="496677" y="587881"/>
                  </a:cubicBezTo>
                  <a:lnTo>
                    <a:pt x="39602" y="587881"/>
                  </a:lnTo>
                  <a:cubicBezTo>
                    <a:pt x="17710" y="587881"/>
                    <a:pt x="0" y="570104"/>
                    <a:pt x="0" y="548238"/>
                  </a:cubicBezTo>
                  <a:lnTo>
                    <a:pt x="0" y="446999"/>
                  </a:lnTo>
                  <a:cubicBezTo>
                    <a:pt x="0" y="425133"/>
                    <a:pt x="17710" y="407445"/>
                    <a:pt x="39602" y="407445"/>
                  </a:cubicBezTo>
                  <a:close/>
                  <a:moveTo>
                    <a:pt x="223430" y="0"/>
                  </a:moveTo>
                  <a:lnTo>
                    <a:pt x="312886" y="0"/>
                  </a:lnTo>
                  <a:cubicBezTo>
                    <a:pt x="329976" y="0"/>
                    <a:pt x="343773" y="13863"/>
                    <a:pt x="343773" y="30926"/>
                  </a:cubicBezTo>
                  <a:lnTo>
                    <a:pt x="343773" y="286685"/>
                  </a:lnTo>
                  <a:lnTo>
                    <a:pt x="409018" y="286685"/>
                  </a:lnTo>
                  <a:cubicBezTo>
                    <a:pt x="414715" y="286685"/>
                    <a:pt x="419878" y="290151"/>
                    <a:pt x="422103" y="295394"/>
                  </a:cubicBezTo>
                  <a:cubicBezTo>
                    <a:pt x="424239" y="300726"/>
                    <a:pt x="423082" y="306769"/>
                    <a:pt x="418988" y="310857"/>
                  </a:cubicBezTo>
                  <a:lnTo>
                    <a:pt x="280130" y="449489"/>
                  </a:lnTo>
                  <a:cubicBezTo>
                    <a:pt x="273543" y="456065"/>
                    <a:pt x="262773" y="456065"/>
                    <a:pt x="256186" y="449489"/>
                  </a:cubicBezTo>
                  <a:lnTo>
                    <a:pt x="117239" y="310857"/>
                  </a:lnTo>
                  <a:cubicBezTo>
                    <a:pt x="113233" y="306769"/>
                    <a:pt x="111987" y="300726"/>
                    <a:pt x="114213" y="295394"/>
                  </a:cubicBezTo>
                  <a:cubicBezTo>
                    <a:pt x="116438" y="290151"/>
                    <a:pt x="121511" y="286685"/>
                    <a:pt x="127297" y="286685"/>
                  </a:cubicBezTo>
                  <a:lnTo>
                    <a:pt x="192543" y="286685"/>
                  </a:lnTo>
                  <a:lnTo>
                    <a:pt x="192543" y="30926"/>
                  </a:lnTo>
                  <a:cubicBezTo>
                    <a:pt x="192543" y="13863"/>
                    <a:pt x="206339" y="0"/>
                    <a:pt x="223430" y="0"/>
                  </a:cubicBezTo>
                  <a:close/>
                </a:path>
              </a:pathLst>
            </a:custGeom>
            <a:solidFill>
              <a:schemeClr val="bg1"/>
            </a:solidFill>
            <a:ln>
              <a:noFill/>
            </a:ln>
          </p:spPr>
        </p:sp>
      </p:grpSp>
      <p:pic>
        <p:nvPicPr>
          <p:cNvPr id="45" name="PA-图片 2">
            <a:extLst>
              <a:ext uri="{FF2B5EF4-FFF2-40B4-BE49-F238E27FC236}">
                <a16:creationId xmlns:a16="http://schemas.microsoft.com/office/drawing/2014/main" id="{DE2CE0B2-765B-411D-9B21-474C860805A7}"/>
              </a:ext>
            </a:extLst>
          </p:cNvPr>
          <p:cNvPicPr>
            <a:picLocks noChangeAspect="1" noChangeArrowheads="1"/>
          </p:cNvPicPr>
          <p:nvPr>
            <p:custDataLst>
              <p:tags r:id="rId3"/>
            </p:custDataLst>
          </p:nvPr>
        </p:nvPicPr>
        <p:blipFill>
          <a:blip r:embed="rId14"/>
          <a:srcRect/>
          <a:stretch>
            <a:fillRect/>
          </a:stretch>
        </p:blipFill>
        <p:spPr bwMode="auto">
          <a:xfrm>
            <a:off x="2756967" y="3918191"/>
            <a:ext cx="9251644" cy="2336773"/>
          </a:xfrm>
          <a:prstGeom prst="rect">
            <a:avLst/>
          </a:prstGeom>
          <a:noFill/>
          <a:ln w="9525">
            <a:noFill/>
            <a:miter lim="800000"/>
            <a:headEnd/>
            <a:tailEnd/>
          </a:ln>
        </p:spPr>
      </p:pic>
    </p:spTree>
    <p:extLst>
      <p:ext uri="{BB962C8B-B14F-4D97-AF65-F5344CB8AC3E}">
        <p14:creationId xmlns:p14="http://schemas.microsoft.com/office/powerpoint/2010/main" val="82609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anim calcmode="lin" valueType="num">
                                      <p:cBhvr>
                                        <p:cTn id="18" dur="500" fill="hold"/>
                                        <p:tgtEl>
                                          <p:spTgt spid="37"/>
                                        </p:tgtEl>
                                        <p:attrNameLst>
                                          <p:attrName>ppt_x</p:attrName>
                                        </p:attrNameLst>
                                      </p:cBhvr>
                                      <p:tavLst>
                                        <p:tav tm="0">
                                          <p:val>
                                            <p:strVal val="#ppt_x"/>
                                          </p:val>
                                        </p:tav>
                                        <p:tav tm="100000">
                                          <p:val>
                                            <p:strVal val="#ppt_x"/>
                                          </p:val>
                                        </p:tav>
                                      </p:tavLst>
                                    </p:anim>
                                    <p:anim calcmode="lin" valueType="num">
                                      <p:cBhvr>
                                        <p:cTn id="19" dur="500" fill="hold"/>
                                        <p:tgtEl>
                                          <p:spTgt spid="3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up)">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4195430" y="837929"/>
            <a:ext cx="4467891" cy="474140"/>
            <a:chOff x="4195430" y="837929"/>
            <a:chExt cx="4467891" cy="474140"/>
          </a:xfrm>
        </p:grpSpPr>
        <p:cxnSp>
          <p:nvCxnSpPr>
            <p:cNvPr id="55" name="íślíḋè-Straight Connector 13">
              <a:extLst>
                <a:ext uri="{FF2B5EF4-FFF2-40B4-BE49-F238E27FC236}">
                  <a16:creationId xmlns:a16="http://schemas.microsoft.com/office/drawing/2014/main" id="{0BF07046-8558-4F68-A567-BFF83801B119}"/>
                </a:ext>
              </a:extLst>
            </p:cNvPr>
            <p:cNvCxnSpPr>
              <a:cxnSpLocks/>
            </p:cNvCxnSpPr>
            <p:nvPr/>
          </p:nvCxnSpPr>
          <p:spPr>
            <a:xfrm>
              <a:off x="4195430" y="1312069"/>
              <a:ext cx="4467891"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4306839" y="837929"/>
              <a:ext cx="4245072"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工具在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下安装</a:t>
              </a:r>
            </a:p>
          </p:txBody>
        </p:sp>
      </p:grpSp>
      <p:grpSp>
        <p:nvGrpSpPr>
          <p:cNvPr id="7" name="组合 6">
            <a:extLst>
              <a:ext uri="{FF2B5EF4-FFF2-40B4-BE49-F238E27FC236}">
                <a16:creationId xmlns:a16="http://schemas.microsoft.com/office/drawing/2014/main" id="{A5563309-C97C-4A06-A87B-3B5D4A6B7266}"/>
              </a:ext>
            </a:extLst>
          </p:cNvPr>
          <p:cNvGrpSpPr/>
          <p:nvPr/>
        </p:nvGrpSpPr>
        <p:grpSpPr>
          <a:xfrm>
            <a:off x="1407776" y="1672940"/>
            <a:ext cx="9559493" cy="707887"/>
            <a:chOff x="1407776" y="1672940"/>
            <a:chExt cx="9559493" cy="707887"/>
          </a:xfrm>
        </p:grpSpPr>
        <p:grpSp>
          <p:nvGrpSpPr>
            <p:cNvPr id="47" name="组合 46">
              <a:extLst>
                <a:ext uri="{FF2B5EF4-FFF2-40B4-BE49-F238E27FC236}">
                  <a16:creationId xmlns:a16="http://schemas.microsoft.com/office/drawing/2014/main" id="{FA67CBD0-0282-47F5-AB43-EDC6DBFB33A9}"/>
                </a:ext>
              </a:extLst>
            </p:cNvPr>
            <p:cNvGrpSpPr/>
            <p:nvPr/>
          </p:nvGrpSpPr>
          <p:grpSpPr>
            <a:xfrm>
              <a:off x="1407776" y="1672940"/>
              <a:ext cx="9559493" cy="707887"/>
              <a:chOff x="5052269" y="2718144"/>
              <a:chExt cx="9559493" cy="707887"/>
            </a:xfrm>
          </p:grpSpPr>
          <p:sp>
            <p:nvSpPr>
              <p:cNvPr id="49" name="六边形 48">
                <a:extLst>
                  <a:ext uri="{FF2B5EF4-FFF2-40B4-BE49-F238E27FC236}">
                    <a16:creationId xmlns:a16="http://schemas.microsoft.com/office/drawing/2014/main" id="{3E84F247-BF6E-465A-B066-1D39669D38F0}"/>
                  </a:ext>
                </a:extLst>
              </p:cNvPr>
              <p:cNvSpPr/>
              <p:nvPr/>
            </p:nvSpPr>
            <p:spPr>
              <a:xfrm>
                <a:off x="5052269" y="2718144"/>
                <a:ext cx="820896" cy="707887"/>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50" name="文本框 7">
                <a:extLst>
                  <a:ext uri="{FF2B5EF4-FFF2-40B4-BE49-F238E27FC236}">
                    <a16:creationId xmlns:a16="http://schemas.microsoft.com/office/drawing/2014/main" id="{3946EABF-C0B5-473A-80E8-DBD45AC94923}"/>
                  </a:ext>
                </a:extLst>
              </p:cNvPr>
              <p:cNvSpPr txBox="1">
                <a:spLocks noChangeArrowheads="1"/>
              </p:cNvSpPr>
              <p:nvPr/>
            </p:nvSpPr>
            <p:spPr bwMode="auto">
              <a:xfrm>
                <a:off x="7084870" y="2845455"/>
                <a:ext cx="7526892"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安装命令：</a:t>
                </a:r>
                <a:r>
                  <a:rPr lang="en-US" altLang="zh-CN" sz="2000" dirty="0" err="1">
                    <a:solidFill>
                      <a:schemeClr val="tx1">
                        <a:lumMod val="75000"/>
                        <a:lumOff val="25000"/>
                      </a:schemeClr>
                    </a:solidFill>
                    <a:latin typeface="Times New Roman" panose="02020603050405020304" pitchFamily="18" charset="0"/>
                    <a:cs typeface="Times New Roman" panose="02020603050405020304" pitchFamily="18" charset="0"/>
                  </a:rPr>
                  <a:t>dpkg</a:t>
                </a:r>
                <a:r>
                  <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rPr>
                  <a:t> –I Nessus-6.6.2-debian6_i386.deb</a:t>
                </a:r>
              </a:p>
            </p:txBody>
          </p:sp>
          <p:cxnSp>
            <p:nvCxnSpPr>
              <p:cNvPr id="51" name="直接连接符 50">
                <a:extLst>
                  <a:ext uri="{FF2B5EF4-FFF2-40B4-BE49-F238E27FC236}">
                    <a16:creationId xmlns:a16="http://schemas.microsoft.com/office/drawing/2014/main" id="{95A2557F-5DC8-4D73-B71A-481540065CA9}"/>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2" name="install_31590">
              <a:extLst>
                <a:ext uri="{FF2B5EF4-FFF2-40B4-BE49-F238E27FC236}">
                  <a16:creationId xmlns:a16="http://schemas.microsoft.com/office/drawing/2014/main" id="{858BEE51-F4FB-4C17-BB9E-830F883E555D}"/>
                </a:ext>
              </a:extLst>
            </p:cNvPr>
            <p:cNvSpPr>
              <a:spLocks noChangeAspect="1"/>
            </p:cNvSpPr>
            <p:nvPr/>
          </p:nvSpPr>
          <p:spPr bwMode="auto">
            <a:xfrm>
              <a:off x="1616543" y="1822159"/>
              <a:ext cx="403362" cy="409448"/>
            </a:xfrm>
            <a:custGeom>
              <a:avLst/>
              <a:gdLst>
                <a:gd name="T0" fmla="*/ 4141 w 4648"/>
                <a:gd name="T1" fmla="*/ 2881 h 4725"/>
                <a:gd name="T2" fmla="*/ 503 w 4648"/>
                <a:gd name="T3" fmla="*/ 0 h 4725"/>
                <a:gd name="T4" fmla="*/ 4058 w 4648"/>
                <a:gd name="T5" fmla="*/ 187 h 4725"/>
                <a:gd name="T6" fmla="*/ 503 w 4648"/>
                <a:gd name="T7" fmla="*/ 1571 h 4725"/>
                <a:gd name="T8" fmla="*/ 1413 w 4648"/>
                <a:gd name="T9" fmla="*/ 2704 h 4725"/>
                <a:gd name="T10" fmla="*/ 2864 w 4648"/>
                <a:gd name="T11" fmla="*/ 2430 h 4725"/>
                <a:gd name="T12" fmla="*/ 3910 w 4648"/>
                <a:gd name="T13" fmla="*/ 3054 h 4725"/>
                <a:gd name="T14" fmla="*/ 4648 w 4648"/>
                <a:gd name="T15" fmla="*/ 4725 h 4725"/>
                <a:gd name="T16" fmla="*/ 330 w 4648"/>
                <a:gd name="T17" fmla="*/ 4558 h 4725"/>
                <a:gd name="T18" fmla="*/ 809 w 4648"/>
                <a:gd name="T19" fmla="*/ 3787 h 4725"/>
                <a:gd name="T20" fmla="*/ 809 w 4648"/>
                <a:gd name="T21" fmla="*/ 3787 h 4725"/>
                <a:gd name="T22" fmla="*/ 1173 w 4648"/>
                <a:gd name="T23" fmla="*/ 3558 h 4725"/>
                <a:gd name="T24" fmla="*/ 1319 w 4648"/>
                <a:gd name="T25" fmla="*/ 3558 h 4725"/>
                <a:gd name="T26" fmla="*/ 1684 w 4648"/>
                <a:gd name="T27" fmla="*/ 3787 h 4725"/>
                <a:gd name="T28" fmla="*/ 2298 w 4648"/>
                <a:gd name="T29" fmla="*/ 3787 h 4725"/>
                <a:gd name="T30" fmla="*/ 2298 w 4648"/>
                <a:gd name="T31" fmla="*/ 3787 h 4725"/>
                <a:gd name="T32" fmla="*/ 2663 w 4648"/>
                <a:gd name="T33" fmla="*/ 3558 h 4725"/>
                <a:gd name="T34" fmla="*/ 2808 w 4648"/>
                <a:gd name="T35" fmla="*/ 3558 h 4725"/>
                <a:gd name="T36" fmla="*/ 3173 w 4648"/>
                <a:gd name="T37" fmla="*/ 3787 h 4725"/>
                <a:gd name="T38" fmla="*/ 652 w 4648"/>
                <a:gd name="T39" fmla="*/ 4117 h 4725"/>
                <a:gd name="T40" fmla="*/ 652 w 4648"/>
                <a:gd name="T41" fmla="*/ 4117 h 4725"/>
                <a:gd name="T42" fmla="*/ 1017 w 4648"/>
                <a:gd name="T43" fmla="*/ 3888 h 4725"/>
                <a:gd name="T44" fmla="*/ 1163 w 4648"/>
                <a:gd name="T45" fmla="*/ 4117 h 4725"/>
                <a:gd name="T46" fmla="*/ 1756 w 4648"/>
                <a:gd name="T47" fmla="*/ 4117 h 4725"/>
                <a:gd name="T48" fmla="*/ 1756 w 4648"/>
                <a:gd name="T49" fmla="*/ 4117 h 4725"/>
                <a:gd name="T50" fmla="*/ 2142 w 4648"/>
                <a:gd name="T51" fmla="*/ 3888 h 4725"/>
                <a:gd name="T52" fmla="*/ 2277 w 4648"/>
                <a:gd name="T53" fmla="*/ 3888 h 4725"/>
                <a:gd name="T54" fmla="*/ 2652 w 4648"/>
                <a:gd name="T55" fmla="*/ 4117 h 4725"/>
                <a:gd name="T56" fmla="*/ 3246 w 4648"/>
                <a:gd name="T57" fmla="*/ 4117 h 4725"/>
                <a:gd name="T58" fmla="*/ 3246 w 4648"/>
                <a:gd name="T59" fmla="*/ 4117 h 4725"/>
                <a:gd name="T60" fmla="*/ 4068 w 4648"/>
                <a:gd name="T61" fmla="*/ 3888 h 4725"/>
                <a:gd name="T62" fmla="*/ 4270 w 4648"/>
                <a:gd name="T63" fmla="*/ 4423 h 4725"/>
                <a:gd name="T64" fmla="*/ 3874 w 4648"/>
                <a:gd name="T65" fmla="*/ 4194 h 4725"/>
                <a:gd name="T66" fmla="*/ 501 w 4648"/>
                <a:gd name="T67" fmla="*/ 4235 h 4725"/>
                <a:gd name="T68" fmla="*/ 501 w 4648"/>
                <a:gd name="T69" fmla="*/ 4235 h 4725"/>
                <a:gd name="T70" fmla="*/ 866 w 4648"/>
                <a:gd name="T71" fmla="*/ 4464 h 4725"/>
                <a:gd name="T72" fmla="*/ 1470 w 4648"/>
                <a:gd name="T73" fmla="*/ 4464 h 4725"/>
                <a:gd name="T74" fmla="*/ 1835 w 4648"/>
                <a:gd name="T75" fmla="*/ 4235 h 4725"/>
                <a:gd name="T76" fmla="*/ 1991 w 4648"/>
                <a:gd name="T77" fmla="*/ 4235 h 4725"/>
                <a:gd name="T78" fmla="*/ 1991 w 4648"/>
                <a:gd name="T79" fmla="*/ 4235 h 4725"/>
                <a:gd name="T80" fmla="*/ 2355 w 4648"/>
                <a:gd name="T81" fmla="*/ 4464 h 4725"/>
                <a:gd name="T82" fmla="*/ 2959 w 4648"/>
                <a:gd name="T83" fmla="*/ 4464 h 4725"/>
                <a:gd name="T84" fmla="*/ 3324 w 4648"/>
                <a:gd name="T85" fmla="*/ 4235 h 4725"/>
                <a:gd name="T86" fmla="*/ 3962 w 4648"/>
                <a:gd name="T87" fmla="*/ 3524 h 4725"/>
                <a:gd name="T88" fmla="*/ 3962 w 4648"/>
                <a:gd name="T89" fmla="*/ 3524 h 4725"/>
                <a:gd name="T90" fmla="*/ 3945 w 4648"/>
                <a:gd name="T91" fmla="*/ 3541 h 4725"/>
                <a:gd name="T92" fmla="*/ 4033 w 4648"/>
                <a:gd name="T93" fmla="*/ 3524 h 4725"/>
                <a:gd name="T94" fmla="*/ 4365 w 4648"/>
                <a:gd name="T95" fmla="*/ 3633 h 4725"/>
                <a:gd name="T96" fmla="*/ 4365 w 4648"/>
                <a:gd name="T97" fmla="*/ 3633 h 4725"/>
                <a:gd name="T98" fmla="*/ 2034 w 4648"/>
                <a:gd name="T99" fmla="*/ 1097 h 4725"/>
                <a:gd name="T100" fmla="*/ 1001 w 4648"/>
                <a:gd name="T101" fmla="*/ 1874 h 4725"/>
                <a:gd name="T102" fmla="*/ 0 w 4648"/>
                <a:gd name="T103" fmla="*/ 1294 h 4725"/>
                <a:gd name="T104" fmla="*/ 988 w 4648"/>
                <a:gd name="T105" fmla="*/ 365 h 4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48" h="4725">
                  <a:moveTo>
                    <a:pt x="3933" y="3281"/>
                  </a:moveTo>
                  <a:cubicBezTo>
                    <a:pt x="3932" y="3263"/>
                    <a:pt x="3931" y="3246"/>
                    <a:pt x="3929" y="3229"/>
                  </a:cubicBezTo>
                  <a:cubicBezTo>
                    <a:pt x="3917" y="3099"/>
                    <a:pt x="4002" y="3058"/>
                    <a:pt x="4083" y="3004"/>
                  </a:cubicBezTo>
                  <a:cubicBezTo>
                    <a:pt x="4129" y="2974"/>
                    <a:pt x="4146" y="2934"/>
                    <a:pt x="4141" y="2881"/>
                  </a:cubicBezTo>
                  <a:cubicBezTo>
                    <a:pt x="4127" y="2714"/>
                    <a:pt x="3781" y="2604"/>
                    <a:pt x="3911" y="2430"/>
                  </a:cubicBezTo>
                  <a:lnTo>
                    <a:pt x="4308" y="2430"/>
                  </a:lnTo>
                  <a:lnTo>
                    <a:pt x="4308" y="0"/>
                  </a:lnTo>
                  <a:lnTo>
                    <a:pt x="503" y="0"/>
                  </a:lnTo>
                  <a:lnTo>
                    <a:pt x="503" y="666"/>
                  </a:lnTo>
                  <a:lnTo>
                    <a:pt x="753" y="666"/>
                  </a:lnTo>
                  <a:lnTo>
                    <a:pt x="753" y="187"/>
                  </a:lnTo>
                  <a:lnTo>
                    <a:pt x="4058" y="187"/>
                  </a:lnTo>
                  <a:lnTo>
                    <a:pt x="4058" y="2222"/>
                  </a:lnTo>
                  <a:lnTo>
                    <a:pt x="753" y="2222"/>
                  </a:lnTo>
                  <a:lnTo>
                    <a:pt x="753" y="1571"/>
                  </a:lnTo>
                  <a:lnTo>
                    <a:pt x="503" y="1571"/>
                  </a:lnTo>
                  <a:lnTo>
                    <a:pt x="503" y="2430"/>
                  </a:lnTo>
                  <a:lnTo>
                    <a:pt x="1947" y="2430"/>
                  </a:lnTo>
                  <a:lnTo>
                    <a:pt x="1947" y="2619"/>
                  </a:lnTo>
                  <a:cubicBezTo>
                    <a:pt x="1631" y="2635"/>
                    <a:pt x="1413" y="2667"/>
                    <a:pt x="1413" y="2704"/>
                  </a:cubicBezTo>
                  <a:cubicBezTo>
                    <a:pt x="1413" y="2757"/>
                    <a:pt x="1851" y="2800"/>
                    <a:pt x="2392" y="2800"/>
                  </a:cubicBezTo>
                  <a:cubicBezTo>
                    <a:pt x="2932" y="2800"/>
                    <a:pt x="3371" y="2757"/>
                    <a:pt x="3371" y="2704"/>
                  </a:cubicBezTo>
                  <a:cubicBezTo>
                    <a:pt x="3371" y="2668"/>
                    <a:pt x="3166" y="2637"/>
                    <a:pt x="2864" y="2620"/>
                  </a:cubicBezTo>
                  <a:lnTo>
                    <a:pt x="2864" y="2430"/>
                  </a:lnTo>
                  <a:lnTo>
                    <a:pt x="3831" y="2430"/>
                  </a:lnTo>
                  <a:cubicBezTo>
                    <a:pt x="3781" y="2543"/>
                    <a:pt x="3865" y="2653"/>
                    <a:pt x="3964" y="2751"/>
                  </a:cubicBezTo>
                  <a:cubicBezTo>
                    <a:pt x="4004" y="2792"/>
                    <a:pt x="4130" y="2890"/>
                    <a:pt x="4023" y="2961"/>
                  </a:cubicBezTo>
                  <a:cubicBezTo>
                    <a:pt x="3979" y="2989"/>
                    <a:pt x="3944" y="3013"/>
                    <a:pt x="3910" y="3054"/>
                  </a:cubicBezTo>
                  <a:cubicBezTo>
                    <a:pt x="3855" y="3122"/>
                    <a:pt x="3858" y="3201"/>
                    <a:pt x="3863" y="3281"/>
                  </a:cubicBezTo>
                  <a:lnTo>
                    <a:pt x="163" y="3281"/>
                  </a:lnTo>
                  <a:lnTo>
                    <a:pt x="163" y="4725"/>
                  </a:lnTo>
                  <a:lnTo>
                    <a:pt x="4648" y="4725"/>
                  </a:lnTo>
                  <a:lnTo>
                    <a:pt x="4648" y="3281"/>
                  </a:lnTo>
                  <a:lnTo>
                    <a:pt x="3933" y="3281"/>
                  </a:lnTo>
                  <a:close/>
                  <a:moveTo>
                    <a:pt x="4482" y="4558"/>
                  </a:moveTo>
                  <a:lnTo>
                    <a:pt x="330" y="4558"/>
                  </a:lnTo>
                  <a:lnTo>
                    <a:pt x="330" y="3447"/>
                  </a:lnTo>
                  <a:lnTo>
                    <a:pt x="4482" y="3447"/>
                  </a:lnTo>
                  <a:lnTo>
                    <a:pt x="4482" y="4558"/>
                  </a:lnTo>
                  <a:close/>
                  <a:moveTo>
                    <a:pt x="809" y="3787"/>
                  </a:moveTo>
                  <a:lnTo>
                    <a:pt x="580" y="3787"/>
                  </a:lnTo>
                  <a:lnTo>
                    <a:pt x="580" y="3558"/>
                  </a:lnTo>
                  <a:lnTo>
                    <a:pt x="809" y="3558"/>
                  </a:lnTo>
                  <a:lnTo>
                    <a:pt x="809" y="3787"/>
                  </a:lnTo>
                  <a:close/>
                  <a:moveTo>
                    <a:pt x="1173" y="3787"/>
                  </a:moveTo>
                  <a:lnTo>
                    <a:pt x="944" y="3787"/>
                  </a:lnTo>
                  <a:lnTo>
                    <a:pt x="944" y="3558"/>
                  </a:lnTo>
                  <a:lnTo>
                    <a:pt x="1173" y="3558"/>
                  </a:lnTo>
                  <a:lnTo>
                    <a:pt x="1173" y="3787"/>
                  </a:lnTo>
                  <a:close/>
                  <a:moveTo>
                    <a:pt x="1548" y="3787"/>
                  </a:moveTo>
                  <a:lnTo>
                    <a:pt x="1319" y="3787"/>
                  </a:lnTo>
                  <a:lnTo>
                    <a:pt x="1319" y="3558"/>
                  </a:lnTo>
                  <a:lnTo>
                    <a:pt x="1548" y="3558"/>
                  </a:lnTo>
                  <a:lnTo>
                    <a:pt x="1548" y="3787"/>
                  </a:lnTo>
                  <a:close/>
                  <a:moveTo>
                    <a:pt x="1913" y="3787"/>
                  </a:moveTo>
                  <a:lnTo>
                    <a:pt x="1684" y="3787"/>
                  </a:lnTo>
                  <a:lnTo>
                    <a:pt x="1684" y="3558"/>
                  </a:lnTo>
                  <a:lnTo>
                    <a:pt x="1913" y="3558"/>
                  </a:lnTo>
                  <a:lnTo>
                    <a:pt x="1913" y="3787"/>
                  </a:lnTo>
                  <a:close/>
                  <a:moveTo>
                    <a:pt x="2298" y="3787"/>
                  </a:moveTo>
                  <a:lnTo>
                    <a:pt x="2069" y="3787"/>
                  </a:lnTo>
                  <a:lnTo>
                    <a:pt x="2069" y="3558"/>
                  </a:lnTo>
                  <a:lnTo>
                    <a:pt x="2298" y="3558"/>
                  </a:lnTo>
                  <a:lnTo>
                    <a:pt x="2298" y="3787"/>
                  </a:lnTo>
                  <a:close/>
                  <a:moveTo>
                    <a:pt x="2663" y="3787"/>
                  </a:moveTo>
                  <a:lnTo>
                    <a:pt x="2433" y="3787"/>
                  </a:lnTo>
                  <a:lnTo>
                    <a:pt x="2433" y="3558"/>
                  </a:lnTo>
                  <a:lnTo>
                    <a:pt x="2663" y="3558"/>
                  </a:lnTo>
                  <a:lnTo>
                    <a:pt x="2663" y="3787"/>
                  </a:lnTo>
                  <a:close/>
                  <a:moveTo>
                    <a:pt x="3038" y="3787"/>
                  </a:moveTo>
                  <a:lnTo>
                    <a:pt x="2808" y="3787"/>
                  </a:lnTo>
                  <a:lnTo>
                    <a:pt x="2808" y="3558"/>
                  </a:lnTo>
                  <a:lnTo>
                    <a:pt x="3038" y="3558"/>
                  </a:lnTo>
                  <a:lnTo>
                    <a:pt x="3038" y="3787"/>
                  </a:lnTo>
                  <a:close/>
                  <a:moveTo>
                    <a:pt x="3402" y="3787"/>
                  </a:moveTo>
                  <a:lnTo>
                    <a:pt x="3173" y="3787"/>
                  </a:lnTo>
                  <a:lnTo>
                    <a:pt x="3173" y="3558"/>
                  </a:lnTo>
                  <a:lnTo>
                    <a:pt x="3402" y="3558"/>
                  </a:lnTo>
                  <a:lnTo>
                    <a:pt x="3402" y="3787"/>
                  </a:lnTo>
                  <a:close/>
                  <a:moveTo>
                    <a:pt x="652" y="4117"/>
                  </a:moveTo>
                  <a:lnTo>
                    <a:pt x="423" y="4117"/>
                  </a:lnTo>
                  <a:lnTo>
                    <a:pt x="423" y="3888"/>
                  </a:lnTo>
                  <a:lnTo>
                    <a:pt x="652" y="3888"/>
                  </a:lnTo>
                  <a:lnTo>
                    <a:pt x="652" y="4117"/>
                  </a:lnTo>
                  <a:close/>
                  <a:moveTo>
                    <a:pt x="1017" y="4117"/>
                  </a:moveTo>
                  <a:lnTo>
                    <a:pt x="788" y="4117"/>
                  </a:lnTo>
                  <a:lnTo>
                    <a:pt x="788" y="3888"/>
                  </a:lnTo>
                  <a:lnTo>
                    <a:pt x="1017" y="3888"/>
                  </a:lnTo>
                  <a:lnTo>
                    <a:pt x="1017" y="4117"/>
                  </a:lnTo>
                  <a:lnTo>
                    <a:pt x="1017" y="4117"/>
                  </a:lnTo>
                  <a:close/>
                  <a:moveTo>
                    <a:pt x="1392" y="4117"/>
                  </a:moveTo>
                  <a:lnTo>
                    <a:pt x="1163" y="4117"/>
                  </a:lnTo>
                  <a:lnTo>
                    <a:pt x="1163" y="3888"/>
                  </a:lnTo>
                  <a:lnTo>
                    <a:pt x="1392" y="3888"/>
                  </a:lnTo>
                  <a:lnTo>
                    <a:pt x="1392" y="4117"/>
                  </a:lnTo>
                  <a:close/>
                  <a:moveTo>
                    <a:pt x="1756" y="4117"/>
                  </a:moveTo>
                  <a:lnTo>
                    <a:pt x="1527" y="4117"/>
                  </a:lnTo>
                  <a:lnTo>
                    <a:pt x="1527" y="3888"/>
                  </a:lnTo>
                  <a:lnTo>
                    <a:pt x="1756" y="3888"/>
                  </a:lnTo>
                  <a:lnTo>
                    <a:pt x="1756" y="4117"/>
                  </a:lnTo>
                  <a:close/>
                  <a:moveTo>
                    <a:pt x="2142" y="4117"/>
                  </a:moveTo>
                  <a:lnTo>
                    <a:pt x="1913" y="4117"/>
                  </a:lnTo>
                  <a:lnTo>
                    <a:pt x="1913" y="3888"/>
                  </a:lnTo>
                  <a:lnTo>
                    <a:pt x="2142" y="3888"/>
                  </a:lnTo>
                  <a:lnTo>
                    <a:pt x="2142" y="4117"/>
                  </a:lnTo>
                  <a:close/>
                  <a:moveTo>
                    <a:pt x="2506" y="4117"/>
                  </a:moveTo>
                  <a:lnTo>
                    <a:pt x="2277" y="4117"/>
                  </a:lnTo>
                  <a:lnTo>
                    <a:pt x="2277" y="3888"/>
                  </a:lnTo>
                  <a:lnTo>
                    <a:pt x="2506" y="3888"/>
                  </a:lnTo>
                  <a:lnTo>
                    <a:pt x="2506" y="4117"/>
                  </a:lnTo>
                  <a:close/>
                  <a:moveTo>
                    <a:pt x="2881" y="4117"/>
                  </a:moveTo>
                  <a:lnTo>
                    <a:pt x="2652" y="4117"/>
                  </a:lnTo>
                  <a:lnTo>
                    <a:pt x="2652" y="3888"/>
                  </a:lnTo>
                  <a:lnTo>
                    <a:pt x="2881" y="3888"/>
                  </a:lnTo>
                  <a:lnTo>
                    <a:pt x="2881" y="4117"/>
                  </a:lnTo>
                  <a:close/>
                  <a:moveTo>
                    <a:pt x="3246" y="4117"/>
                  </a:moveTo>
                  <a:lnTo>
                    <a:pt x="3017" y="4117"/>
                  </a:lnTo>
                  <a:lnTo>
                    <a:pt x="3017" y="3888"/>
                  </a:lnTo>
                  <a:lnTo>
                    <a:pt x="3246" y="3888"/>
                  </a:lnTo>
                  <a:lnTo>
                    <a:pt x="3246" y="4117"/>
                  </a:lnTo>
                  <a:close/>
                  <a:moveTo>
                    <a:pt x="4068" y="4117"/>
                  </a:moveTo>
                  <a:lnTo>
                    <a:pt x="3839" y="4117"/>
                  </a:lnTo>
                  <a:lnTo>
                    <a:pt x="3839" y="3888"/>
                  </a:lnTo>
                  <a:lnTo>
                    <a:pt x="4068" y="3888"/>
                  </a:lnTo>
                  <a:lnTo>
                    <a:pt x="4068" y="4117"/>
                  </a:lnTo>
                  <a:close/>
                  <a:moveTo>
                    <a:pt x="4041" y="4194"/>
                  </a:moveTo>
                  <a:lnTo>
                    <a:pt x="4270" y="4194"/>
                  </a:lnTo>
                  <a:lnTo>
                    <a:pt x="4270" y="4423"/>
                  </a:lnTo>
                  <a:lnTo>
                    <a:pt x="4041" y="4423"/>
                  </a:lnTo>
                  <a:lnTo>
                    <a:pt x="4041" y="4194"/>
                  </a:lnTo>
                  <a:close/>
                  <a:moveTo>
                    <a:pt x="3645" y="4194"/>
                  </a:moveTo>
                  <a:lnTo>
                    <a:pt x="3874" y="4194"/>
                  </a:lnTo>
                  <a:lnTo>
                    <a:pt x="3874" y="4423"/>
                  </a:lnTo>
                  <a:lnTo>
                    <a:pt x="3645" y="4423"/>
                  </a:lnTo>
                  <a:lnTo>
                    <a:pt x="3645" y="4194"/>
                  </a:lnTo>
                  <a:close/>
                  <a:moveTo>
                    <a:pt x="501" y="4235"/>
                  </a:moveTo>
                  <a:lnTo>
                    <a:pt x="731" y="4235"/>
                  </a:lnTo>
                  <a:lnTo>
                    <a:pt x="731" y="4464"/>
                  </a:lnTo>
                  <a:lnTo>
                    <a:pt x="501" y="4464"/>
                  </a:lnTo>
                  <a:lnTo>
                    <a:pt x="501" y="4235"/>
                  </a:lnTo>
                  <a:close/>
                  <a:moveTo>
                    <a:pt x="866" y="4235"/>
                  </a:moveTo>
                  <a:lnTo>
                    <a:pt x="1095" y="4235"/>
                  </a:lnTo>
                  <a:lnTo>
                    <a:pt x="1095" y="4464"/>
                  </a:lnTo>
                  <a:lnTo>
                    <a:pt x="866" y="4464"/>
                  </a:lnTo>
                  <a:lnTo>
                    <a:pt x="866" y="4235"/>
                  </a:lnTo>
                  <a:close/>
                  <a:moveTo>
                    <a:pt x="1241" y="4235"/>
                  </a:moveTo>
                  <a:lnTo>
                    <a:pt x="1470" y="4235"/>
                  </a:lnTo>
                  <a:lnTo>
                    <a:pt x="1470" y="4464"/>
                  </a:lnTo>
                  <a:lnTo>
                    <a:pt x="1241" y="4464"/>
                  </a:lnTo>
                  <a:lnTo>
                    <a:pt x="1241" y="4235"/>
                  </a:lnTo>
                  <a:close/>
                  <a:moveTo>
                    <a:pt x="1605" y="4235"/>
                  </a:moveTo>
                  <a:lnTo>
                    <a:pt x="1835" y="4235"/>
                  </a:lnTo>
                  <a:lnTo>
                    <a:pt x="1835" y="4464"/>
                  </a:lnTo>
                  <a:lnTo>
                    <a:pt x="1605" y="4464"/>
                  </a:lnTo>
                  <a:lnTo>
                    <a:pt x="1605" y="4235"/>
                  </a:lnTo>
                  <a:close/>
                  <a:moveTo>
                    <a:pt x="1991" y="4235"/>
                  </a:moveTo>
                  <a:lnTo>
                    <a:pt x="2220" y="4235"/>
                  </a:lnTo>
                  <a:lnTo>
                    <a:pt x="2220" y="4464"/>
                  </a:lnTo>
                  <a:lnTo>
                    <a:pt x="1991" y="4464"/>
                  </a:lnTo>
                  <a:lnTo>
                    <a:pt x="1991" y="4235"/>
                  </a:lnTo>
                  <a:close/>
                  <a:moveTo>
                    <a:pt x="2355" y="4235"/>
                  </a:moveTo>
                  <a:lnTo>
                    <a:pt x="2584" y="4235"/>
                  </a:lnTo>
                  <a:lnTo>
                    <a:pt x="2584" y="4464"/>
                  </a:lnTo>
                  <a:lnTo>
                    <a:pt x="2355" y="4464"/>
                  </a:lnTo>
                  <a:lnTo>
                    <a:pt x="2355" y="4235"/>
                  </a:lnTo>
                  <a:close/>
                  <a:moveTo>
                    <a:pt x="2730" y="4235"/>
                  </a:moveTo>
                  <a:lnTo>
                    <a:pt x="2959" y="4235"/>
                  </a:lnTo>
                  <a:lnTo>
                    <a:pt x="2959" y="4464"/>
                  </a:lnTo>
                  <a:lnTo>
                    <a:pt x="2730" y="4464"/>
                  </a:lnTo>
                  <a:lnTo>
                    <a:pt x="2730" y="4235"/>
                  </a:lnTo>
                  <a:close/>
                  <a:moveTo>
                    <a:pt x="3095" y="4235"/>
                  </a:moveTo>
                  <a:lnTo>
                    <a:pt x="3324" y="4235"/>
                  </a:lnTo>
                  <a:lnTo>
                    <a:pt x="3324" y="4464"/>
                  </a:lnTo>
                  <a:lnTo>
                    <a:pt x="3095" y="4464"/>
                  </a:lnTo>
                  <a:lnTo>
                    <a:pt x="3095" y="4235"/>
                  </a:lnTo>
                  <a:close/>
                  <a:moveTo>
                    <a:pt x="3962" y="3524"/>
                  </a:moveTo>
                  <a:lnTo>
                    <a:pt x="3612" y="3524"/>
                  </a:lnTo>
                  <a:lnTo>
                    <a:pt x="3612" y="3650"/>
                  </a:lnTo>
                  <a:lnTo>
                    <a:pt x="3962" y="3650"/>
                  </a:lnTo>
                  <a:lnTo>
                    <a:pt x="3962" y="3524"/>
                  </a:lnTo>
                  <a:close/>
                  <a:moveTo>
                    <a:pt x="3945" y="3633"/>
                  </a:moveTo>
                  <a:lnTo>
                    <a:pt x="3629" y="3633"/>
                  </a:lnTo>
                  <a:lnTo>
                    <a:pt x="3629" y="3541"/>
                  </a:lnTo>
                  <a:lnTo>
                    <a:pt x="3945" y="3541"/>
                  </a:lnTo>
                  <a:lnTo>
                    <a:pt x="3945" y="3633"/>
                  </a:lnTo>
                  <a:lnTo>
                    <a:pt x="3945" y="3633"/>
                  </a:lnTo>
                  <a:close/>
                  <a:moveTo>
                    <a:pt x="4382" y="3524"/>
                  </a:moveTo>
                  <a:lnTo>
                    <a:pt x="4033" y="3524"/>
                  </a:lnTo>
                  <a:lnTo>
                    <a:pt x="4033" y="3650"/>
                  </a:lnTo>
                  <a:lnTo>
                    <a:pt x="4382" y="3650"/>
                  </a:lnTo>
                  <a:lnTo>
                    <a:pt x="4382" y="3524"/>
                  </a:lnTo>
                  <a:close/>
                  <a:moveTo>
                    <a:pt x="4365" y="3633"/>
                  </a:moveTo>
                  <a:lnTo>
                    <a:pt x="4049" y="3633"/>
                  </a:lnTo>
                  <a:lnTo>
                    <a:pt x="4049" y="3541"/>
                  </a:lnTo>
                  <a:lnTo>
                    <a:pt x="4365" y="3541"/>
                  </a:lnTo>
                  <a:lnTo>
                    <a:pt x="4365" y="3633"/>
                  </a:lnTo>
                  <a:close/>
                  <a:moveTo>
                    <a:pt x="1001" y="319"/>
                  </a:moveTo>
                  <a:cubicBezTo>
                    <a:pt x="1015" y="309"/>
                    <a:pt x="1034" y="309"/>
                    <a:pt x="1049" y="320"/>
                  </a:cubicBezTo>
                  <a:lnTo>
                    <a:pt x="2018" y="1065"/>
                  </a:lnTo>
                  <a:cubicBezTo>
                    <a:pt x="2028" y="1073"/>
                    <a:pt x="2034" y="1084"/>
                    <a:pt x="2034" y="1097"/>
                  </a:cubicBezTo>
                  <a:cubicBezTo>
                    <a:pt x="2034" y="1109"/>
                    <a:pt x="2028" y="1120"/>
                    <a:pt x="2018" y="1128"/>
                  </a:cubicBezTo>
                  <a:lnTo>
                    <a:pt x="1049" y="1873"/>
                  </a:lnTo>
                  <a:cubicBezTo>
                    <a:pt x="1042" y="1879"/>
                    <a:pt x="1033" y="1882"/>
                    <a:pt x="1025" y="1882"/>
                  </a:cubicBezTo>
                  <a:cubicBezTo>
                    <a:pt x="1016" y="1882"/>
                    <a:pt x="1008" y="1879"/>
                    <a:pt x="1001" y="1874"/>
                  </a:cubicBezTo>
                  <a:cubicBezTo>
                    <a:pt x="987" y="1863"/>
                    <a:pt x="981" y="1844"/>
                    <a:pt x="988" y="1828"/>
                  </a:cubicBezTo>
                  <a:lnTo>
                    <a:pt x="1183" y="1334"/>
                  </a:lnTo>
                  <a:lnTo>
                    <a:pt x="40" y="1334"/>
                  </a:lnTo>
                  <a:cubicBezTo>
                    <a:pt x="18" y="1334"/>
                    <a:pt x="0" y="1316"/>
                    <a:pt x="0" y="1294"/>
                  </a:cubicBezTo>
                  <a:lnTo>
                    <a:pt x="0" y="899"/>
                  </a:lnTo>
                  <a:cubicBezTo>
                    <a:pt x="0" y="877"/>
                    <a:pt x="18" y="859"/>
                    <a:pt x="40" y="859"/>
                  </a:cubicBezTo>
                  <a:lnTo>
                    <a:pt x="1183" y="859"/>
                  </a:lnTo>
                  <a:lnTo>
                    <a:pt x="988" y="365"/>
                  </a:lnTo>
                  <a:cubicBezTo>
                    <a:pt x="981" y="349"/>
                    <a:pt x="986" y="330"/>
                    <a:pt x="1001" y="319"/>
                  </a:cubicBezTo>
                  <a:close/>
                </a:path>
              </a:pathLst>
            </a:custGeom>
            <a:solidFill>
              <a:schemeClr val="bg1"/>
            </a:solidFill>
            <a:ln>
              <a:noFill/>
            </a:ln>
          </p:spPr>
        </p:sp>
      </p:grpSp>
      <p:pic>
        <p:nvPicPr>
          <p:cNvPr id="54" name="Picture 3">
            <a:extLst>
              <a:ext uri="{FF2B5EF4-FFF2-40B4-BE49-F238E27FC236}">
                <a16:creationId xmlns:a16="http://schemas.microsoft.com/office/drawing/2014/main" id="{E4658A00-459F-441C-BE15-BF75045AAA8F}"/>
              </a:ext>
            </a:extLst>
          </p:cNvPr>
          <p:cNvPicPr>
            <a:picLocks noChangeAspect="1" noChangeArrowheads="1"/>
          </p:cNvPicPr>
          <p:nvPr/>
        </p:nvPicPr>
        <p:blipFill>
          <a:blip r:embed="rId3"/>
          <a:srcRect/>
          <a:stretch>
            <a:fillRect/>
          </a:stretch>
        </p:blipFill>
        <p:spPr bwMode="auto">
          <a:xfrm>
            <a:off x="3549055" y="2313953"/>
            <a:ext cx="6875963" cy="4326560"/>
          </a:xfrm>
          <a:prstGeom prst="rect">
            <a:avLst/>
          </a:prstGeom>
          <a:noFill/>
          <a:ln w="9525">
            <a:noFill/>
            <a:miter lim="800000"/>
            <a:headEnd/>
            <a:tailEnd/>
          </a:ln>
        </p:spPr>
      </p:pic>
    </p:spTree>
    <p:extLst>
      <p:ext uri="{BB962C8B-B14F-4D97-AF65-F5344CB8AC3E}">
        <p14:creationId xmlns:p14="http://schemas.microsoft.com/office/powerpoint/2010/main" val="28746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blinds(horizontal)">
                                      <p:cBhvr>
                                        <p:cTn id="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a:extLst>
              <a:ext uri="{FF2B5EF4-FFF2-40B4-BE49-F238E27FC236}">
                <a16:creationId xmlns:a16="http://schemas.microsoft.com/office/drawing/2014/main" id="{B6043767-DC6B-4254-9127-2CD5CBDB1CF9}"/>
              </a:ext>
            </a:extLst>
          </p:cNvPr>
          <p:cNvSpPr/>
          <p:nvPr/>
        </p:nvSpPr>
        <p:spPr>
          <a:xfrm>
            <a:off x="1379381" y="2477221"/>
            <a:ext cx="10099988" cy="580865"/>
          </a:xfrm>
          <a:prstGeom prst="rect">
            <a:avLst/>
          </a:prstGeom>
        </p:spPr>
        <p:txBody>
          <a:bodyPr wrap="square">
            <a:spAutoFit/>
          </a:bodyPr>
          <a:lstStyle/>
          <a:p>
            <a:pPr marL="342900" indent="-342900" algn="just">
              <a:lnSpc>
                <a:spcPct val="150000"/>
              </a:lnSpc>
              <a:buFont typeface="Wingdings" panose="05000000000000000000" pitchFamily="2" charset="2"/>
              <a:buChar char="u"/>
            </a:pP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etc</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init.d</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这个是目录</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，下面存放着很多的服务程序（当然都是可执行的）。</a:t>
            </a:r>
          </a:p>
        </p:txBody>
      </p:sp>
      <p:grpSp>
        <p:nvGrpSpPr>
          <p:cNvPr id="2" name="组合 1">
            <a:extLst>
              <a:ext uri="{FF2B5EF4-FFF2-40B4-BE49-F238E27FC236}">
                <a16:creationId xmlns:a16="http://schemas.microsoft.com/office/drawing/2014/main" id="{40D27C13-6EB6-4702-9252-83AA1D3A5BA4}"/>
              </a:ext>
            </a:extLst>
          </p:cNvPr>
          <p:cNvGrpSpPr/>
          <p:nvPr/>
        </p:nvGrpSpPr>
        <p:grpSpPr>
          <a:xfrm>
            <a:off x="1172791" y="943730"/>
            <a:ext cx="1512168" cy="1348518"/>
            <a:chOff x="3065406" y="2027711"/>
            <a:chExt cx="2023640" cy="1804638"/>
          </a:xfrm>
        </p:grpSpPr>
        <p:grpSp>
          <p:nvGrpSpPr>
            <p:cNvPr id="83" name="组合 82">
              <a:extLst>
                <a:ext uri="{FF2B5EF4-FFF2-40B4-BE49-F238E27FC236}">
                  <a16:creationId xmlns:a16="http://schemas.microsoft.com/office/drawing/2014/main" id="{88329C38-E752-4312-A8F9-EE319E413FEC}"/>
                </a:ext>
              </a:extLst>
            </p:cNvPr>
            <p:cNvGrpSpPr/>
            <p:nvPr/>
          </p:nvGrpSpPr>
          <p:grpSpPr>
            <a:xfrm>
              <a:off x="3065406" y="2027711"/>
              <a:ext cx="2023640" cy="1804638"/>
              <a:chOff x="3189015" y="1672109"/>
              <a:chExt cx="1776423" cy="1584176"/>
            </a:xfrm>
            <a:effectLst>
              <a:outerShdw blurRad="50800" dist="38100" dir="2700000" algn="tl" rotWithShape="0">
                <a:prstClr val="black">
                  <a:alpha val="20000"/>
                </a:prstClr>
              </a:outerShdw>
            </a:effectLst>
          </p:grpSpPr>
          <p:sp>
            <p:nvSpPr>
              <p:cNvPr id="64" name="íṡľíḍè-Rectangle 17">
                <a:extLst>
                  <a:ext uri="{FF2B5EF4-FFF2-40B4-BE49-F238E27FC236}">
                    <a16:creationId xmlns:a16="http://schemas.microsoft.com/office/drawing/2014/main" id="{C6631384-B0F7-4805-BD3B-91B1FDD1DB43}"/>
                  </a:ext>
                </a:extLst>
              </p:cNvPr>
              <p:cNvSpPr/>
              <p:nvPr/>
            </p:nvSpPr>
            <p:spPr>
              <a:xfrm>
                <a:off x="3189015" y="1672109"/>
                <a:ext cx="1776423" cy="1584176"/>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66" name="文本框 65">
                <a:extLst>
                  <a:ext uri="{FF2B5EF4-FFF2-40B4-BE49-F238E27FC236}">
                    <a16:creationId xmlns:a16="http://schemas.microsoft.com/office/drawing/2014/main" id="{C2B15A79-337F-4D6D-929D-9DD67B264633}"/>
                  </a:ext>
                </a:extLst>
              </p:cNvPr>
              <p:cNvSpPr txBox="1"/>
              <p:nvPr/>
            </p:nvSpPr>
            <p:spPr>
              <a:xfrm>
                <a:off x="3609855" y="2640151"/>
                <a:ext cx="959884" cy="351231"/>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启动</a:t>
                </a:r>
              </a:p>
            </p:txBody>
          </p:sp>
        </p:grpSp>
        <p:sp>
          <p:nvSpPr>
            <p:cNvPr id="24" name="power-button_151849">
              <a:extLst>
                <a:ext uri="{FF2B5EF4-FFF2-40B4-BE49-F238E27FC236}">
                  <a16:creationId xmlns:a16="http://schemas.microsoft.com/office/drawing/2014/main" id="{54B21662-FDA3-49A9-87FB-2E1151AF9405}"/>
                </a:ext>
              </a:extLst>
            </p:cNvPr>
            <p:cNvSpPr>
              <a:spLocks noChangeAspect="1"/>
            </p:cNvSpPr>
            <p:nvPr/>
          </p:nvSpPr>
          <p:spPr bwMode="auto">
            <a:xfrm>
              <a:off x="3804026" y="2367441"/>
              <a:ext cx="546397" cy="609685"/>
            </a:xfrm>
            <a:custGeom>
              <a:avLst/>
              <a:gdLst>
                <a:gd name="connsiteX0" fmla="*/ 171228 w 532029"/>
                <a:gd name="connsiteY0" fmla="*/ 80055 h 593652"/>
                <a:gd name="connsiteX1" fmla="*/ 171228 w 532029"/>
                <a:gd name="connsiteY1" fmla="*/ 175718 h 593652"/>
                <a:gd name="connsiteX2" fmla="*/ 86294 w 532029"/>
                <a:gd name="connsiteY2" fmla="*/ 327694 h 593652"/>
                <a:gd name="connsiteX3" fmla="*/ 265675 w 532029"/>
                <a:gd name="connsiteY3" fmla="*/ 507487 h 593652"/>
                <a:gd name="connsiteX4" fmla="*/ 445736 w 532029"/>
                <a:gd name="connsiteY4" fmla="*/ 327694 h 593652"/>
                <a:gd name="connsiteX5" fmla="*/ 360802 w 532029"/>
                <a:gd name="connsiteY5" fmla="*/ 175718 h 593652"/>
                <a:gd name="connsiteX6" fmla="*/ 360802 w 532029"/>
                <a:gd name="connsiteY6" fmla="*/ 80055 h 593652"/>
                <a:gd name="connsiteX7" fmla="*/ 532029 w 532029"/>
                <a:gd name="connsiteY7" fmla="*/ 327694 h 593652"/>
                <a:gd name="connsiteX8" fmla="*/ 265675 w 532029"/>
                <a:gd name="connsiteY8" fmla="*/ 593652 h 593652"/>
                <a:gd name="connsiteX9" fmla="*/ 0 w 532029"/>
                <a:gd name="connsiteY9" fmla="*/ 327694 h 593652"/>
                <a:gd name="connsiteX10" fmla="*/ 171228 w 532029"/>
                <a:gd name="connsiteY10" fmla="*/ 80055 h 593652"/>
                <a:gd name="connsiteX11" fmla="*/ 265675 w 532029"/>
                <a:gd name="connsiteY11" fmla="*/ 0 h 593652"/>
                <a:gd name="connsiteX12" fmla="*/ 318040 w 532029"/>
                <a:gd name="connsiteY12" fmla="*/ 52236 h 593652"/>
                <a:gd name="connsiteX13" fmla="*/ 318040 w 532029"/>
                <a:gd name="connsiteY13" fmla="*/ 206907 h 593652"/>
                <a:gd name="connsiteX14" fmla="*/ 265675 w 532029"/>
                <a:gd name="connsiteY14" fmla="*/ 259143 h 593652"/>
                <a:gd name="connsiteX15" fmla="*/ 213990 w 532029"/>
                <a:gd name="connsiteY15" fmla="*/ 206907 h 593652"/>
                <a:gd name="connsiteX16" fmla="*/ 213990 w 532029"/>
                <a:gd name="connsiteY16" fmla="*/ 52236 h 593652"/>
                <a:gd name="connsiteX17" fmla="*/ 265675 w 532029"/>
                <a:gd name="connsiteY17" fmla="*/ 0 h 59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2029" h="593652">
                  <a:moveTo>
                    <a:pt x="171228" y="80055"/>
                  </a:moveTo>
                  <a:lnTo>
                    <a:pt x="171228" y="175718"/>
                  </a:lnTo>
                  <a:cubicBezTo>
                    <a:pt x="120267" y="207606"/>
                    <a:pt x="86294" y="263919"/>
                    <a:pt x="86294" y="327694"/>
                  </a:cubicBezTo>
                  <a:cubicBezTo>
                    <a:pt x="86294" y="426750"/>
                    <a:pt x="167151" y="507487"/>
                    <a:pt x="265675" y="507487"/>
                  </a:cubicBezTo>
                  <a:cubicBezTo>
                    <a:pt x="364878" y="507487"/>
                    <a:pt x="445736" y="426750"/>
                    <a:pt x="445736" y="327694"/>
                  </a:cubicBezTo>
                  <a:cubicBezTo>
                    <a:pt x="445736" y="263919"/>
                    <a:pt x="411762" y="207606"/>
                    <a:pt x="360802" y="175718"/>
                  </a:cubicBezTo>
                  <a:lnTo>
                    <a:pt x="360802" y="80055"/>
                  </a:lnTo>
                  <a:cubicBezTo>
                    <a:pt x="460684" y="118049"/>
                    <a:pt x="532029" y="215069"/>
                    <a:pt x="532029" y="327694"/>
                  </a:cubicBezTo>
                  <a:cubicBezTo>
                    <a:pt x="532029" y="474242"/>
                    <a:pt x="412442" y="593652"/>
                    <a:pt x="265675" y="593652"/>
                  </a:cubicBezTo>
                  <a:cubicBezTo>
                    <a:pt x="119588" y="593652"/>
                    <a:pt x="0" y="474242"/>
                    <a:pt x="0" y="327694"/>
                  </a:cubicBezTo>
                  <a:cubicBezTo>
                    <a:pt x="0" y="215069"/>
                    <a:pt x="71345" y="118049"/>
                    <a:pt x="171228" y="80055"/>
                  </a:cubicBezTo>
                  <a:close/>
                  <a:moveTo>
                    <a:pt x="265675" y="0"/>
                  </a:moveTo>
                  <a:cubicBezTo>
                    <a:pt x="294918" y="0"/>
                    <a:pt x="318040" y="23065"/>
                    <a:pt x="318040" y="52236"/>
                  </a:cubicBezTo>
                  <a:lnTo>
                    <a:pt x="318040" y="206907"/>
                  </a:lnTo>
                  <a:cubicBezTo>
                    <a:pt x="318040" y="235400"/>
                    <a:pt x="294918" y="259143"/>
                    <a:pt x="265675" y="259143"/>
                  </a:cubicBezTo>
                  <a:cubicBezTo>
                    <a:pt x="237112" y="259143"/>
                    <a:pt x="213990" y="235400"/>
                    <a:pt x="213990" y="206907"/>
                  </a:cubicBezTo>
                  <a:lnTo>
                    <a:pt x="213990" y="52236"/>
                  </a:lnTo>
                  <a:cubicBezTo>
                    <a:pt x="213990" y="23065"/>
                    <a:pt x="237112" y="0"/>
                    <a:pt x="265675" y="0"/>
                  </a:cubicBezTo>
                  <a:close/>
                </a:path>
              </a:pathLst>
            </a:custGeom>
            <a:solidFill>
              <a:schemeClr val="bg1"/>
            </a:solidFill>
            <a:ln>
              <a:noFill/>
            </a:ln>
          </p:spPr>
        </p:sp>
      </p:grpSp>
      <p:grpSp>
        <p:nvGrpSpPr>
          <p:cNvPr id="6" name="组合 5">
            <a:extLst>
              <a:ext uri="{FF2B5EF4-FFF2-40B4-BE49-F238E27FC236}">
                <a16:creationId xmlns:a16="http://schemas.microsoft.com/office/drawing/2014/main" id="{EC7E34E2-E4E5-4D6D-97F1-FCB8514DDBD5}"/>
              </a:ext>
            </a:extLst>
          </p:cNvPr>
          <p:cNvGrpSpPr/>
          <p:nvPr/>
        </p:nvGrpSpPr>
        <p:grpSpPr>
          <a:xfrm>
            <a:off x="2540943" y="1221817"/>
            <a:ext cx="5832650" cy="792343"/>
            <a:chOff x="2684957" y="1056477"/>
            <a:chExt cx="5832650" cy="792343"/>
          </a:xfrm>
        </p:grpSpPr>
        <p:sp>
          <p:nvSpPr>
            <p:cNvPr id="4" name="矩形 3">
              <a:extLst>
                <a:ext uri="{FF2B5EF4-FFF2-40B4-BE49-F238E27FC236}">
                  <a16:creationId xmlns:a16="http://schemas.microsoft.com/office/drawing/2014/main" id="{39604F28-EF85-4BED-AF00-A5C926CAD0DF}"/>
                </a:ext>
              </a:extLst>
            </p:cNvPr>
            <p:cNvSpPr/>
            <p:nvPr/>
          </p:nvSpPr>
          <p:spPr>
            <a:xfrm>
              <a:off x="2684957" y="1056477"/>
              <a:ext cx="5832650" cy="792343"/>
            </a:xfrm>
            <a:prstGeom prst="rect">
              <a:avLst/>
            </a:prstGeom>
            <a:solidFill>
              <a:schemeClr val="bg1"/>
            </a:solidFill>
            <a:ln w="25400">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D4DEB25-6723-4662-BC51-7CAA671077FA}"/>
                </a:ext>
              </a:extLst>
            </p:cNvPr>
            <p:cNvSpPr/>
            <p:nvPr/>
          </p:nvSpPr>
          <p:spPr>
            <a:xfrm>
              <a:off x="2911621" y="1221815"/>
              <a:ext cx="4410182" cy="461665"/>
            </a:xfrm>
            <a:prstGeom prst="rect">
              <a:avLst/>
            </a:prstGeom>
          </p:spPr>
          <p:txBody>
            <a:bodyPr wrap="none">
              <a:spAutoFit/>
            </a:bodyPr>
            <a:lstStyle/>
            <a:p>
              <a:r>
                <a:rPr lang="en-US" altLang="zh-CN" sz="2400" b="1" dirty="0">
                  <a:latin typeface="Times New Roman" panose="02020603050405020304" pitchFamily="18" charset="0"/>
                  <a:ea typeface="微软雅黑" pitchFamily="34" charset="-122"/>
                  <a:cs typeface="Times New Roman" panose="02020603050405020304" pitchFamily="18" charset="0"/>
                </a:rPr>
                <a:t>Nessus</a:t>
              </a:r>
              <a:r>
                <a:rPr lang="zh-CN" altLang="en-US"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etc</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init.d</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nessusd</a:t>
              </a:r>
              <a:r>
                <a:rPr lang="en-US" altLang="zh-CN" sz="2400" b="1" dirty="0">
                  <a:latin typeface="Times New Roman" panose="02020603050405020304" pitchFamily="18" charset="0"/>
                  <a:ea typeface="微软雅黑" pitchFamily="34" charset="-122"/>
                  <a:cs typeface="Times New Roman" panose="02020603050405020304" pitchFamily="18" charset="0"/>
                </a:rPr>
                <a:t> start</a:t>
              </a:r>
              <a:endParaRPr lang="zh-CN" altLang="en-US" sz="2400" dirty="0">
                <a:latin typeface="Times New Roman" panose="02020603050405020304" pitchFamily="18" charset="0"/>
                <a:cs typeface="Times New Roman" panose="02020603050405020304" pitchFamily="18" charset="0"/>
              </a:endParaRPr>
            </a:p>
          </p:txBody>
        </p:sp>
      </p:grpSp>
      <p:pic>
        <p:nvPicPr>
          <p:cNvPr id="30" name="Picture 2">
            <a:extLst>
              <a:ext uri="{FF2B5EF4-FFF2-40B4-BE49-F238E27FC236}">
                <a16:creationId xmlns:a16="http://schemas.microsoft.com/office/drawing/2014/main" id="{2D66E987-1156-4215-9B1D-F27881A1A832}"/>
              </a:ext>
            </a:extLst>
          </p:cNvPr>
          <p:cNvPicPr>
            <a:picLocks noChangeAspect="1" noChangeArrowheads="1"/>
          </p:cNvPicPr>
          <p:nvPr/>
        </p:nvPicPr>
        <p:blipFill>
          <a:blip r:embed="rId3"/>
          <a:srcRect/>
          <a:stretch>
            <a:fillRect/>
          </a:stretch>
        </p:blipFill>
        <p:spPr bwMode="auto">
          <a:xfrm>
            <a:off x="1524455" y="3278040"/>
            <a:ext cx="8964705" cy="676570"/>
          </a:xfrm>
          <a:prstGeom prst="rect">
            <a:avLst/>
          </a:prstGeom>
          <a:noFill/>
          <a:ln w="9525">
            <a:noFill/>
            <a:miter lim="800000"/>
            <a:headEnd/>
            <a:tailEnd/>
          </a:ln>
        </p:spPr>
      </p:pic>
      <p:sp>
        <p:nvSpPr>
          <p:cNvPr id="31" name="矩形 30">
            <a:extLst>
              <a:ext uri="{FF2B5EF4-FFF2-40B4-BE49-F238E27FC236}">
                <a16:creationId xmlns:a16="http://schemas.microsoft.com/office/drawing/2014/main" id="{54564A96-0E1E-47EC-A1CD-188D671C7548}"/>
              </a:ext>
            </a:extLst>
          </p:cNvPr>
          <p:cNvSpPr/>
          <p:nvPr/>
        </p:nvSpPr>
        <p:spPr>
          <a:xfrm>
            <a:off x="1379381" y="5056485"/>
            <a:ext cx="6252674" cy="580865"/>
          </a:xfrm>
          <a:prstGeom prst="rect">
            <a:avLst/>
          </a:prstGeom>
        </p:spPr>
        <p:txBody>
          <a:bodyPr wrap="square">
            <a:spAutoFit/>
          </a:bodyPr>
          <a:lstStyle/>
          <a:p>
            <a:pPr marL="342900" indent="-342900" algn="just">
              <a:lnSpc>
                <a:spcPct val="150000"/>
              </a:lnSpc>
              <a:buFont typeface="Wingdings" panose="05000000000000000000" pitchFamily="2" charset="2"/>
              <a:buChar char="u"/>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打开浏览器，输入网址：</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https://127.0.0.1:8834</a:t>
            </a:r>
          </a:p>
        </p:txBody>
      </p:sp>
      <p:pic>
        <p:nvPicPr>
          <p:cNvPr id="32" name="Picture 3">
            <a:extLst>
              <a:ext uri="{FF2B5EF4-FFF2-40B4-BE49-F238E27FC236}">
                <a16:creationId xmlns:a16="http://schemas.microsoft.com/office/drawing/2014/main" id="{0CD6D1D1-D53B-44FF-AC29-41ED18EC9759}"/>
              </a:ext>
            </a:extLst>
          </p:cNvPr>
          <p:cNvPicPr>
            <a:picLocks noChangeAspect="1" noChangeArrowheads="1"/>
          </p:cNvPicPr>
          <p:nvPr/>
        </p:nvPicPr>
        <p:blipFill>
          <a:blip r:embed="rId4"/>
          <a:srcRect/>
          <a:stretch>
            <a:fillRect/>
          </a:stretch>
        </p:blipFill>
        <p:spPr bwMode="auto">
          <a:xfrm>
            <a:off x="7632055" y="4174564"/>
            <a:ext cx="2861768" cy="2367242"/>
          </a:xfrm>
          <a:prstGeom prst="rect">
            <a:avLst/>
          </a:prstGeom>
          <a:noFill/>
          <a:ln w="9525">
            <a:noFill/>
            <a:miter lim="800000"/>
            <a:headEnd/>
            <a:tailEnd/>
          </a:ln>
        </p:spPr>
      </p:pic>
    </p:spTree>
    <p:extLst>
      <p:ext uri="{BB962C8B-B14F-4D97-AF65-F5344CB8AC3E}">
        <p14:creationId xmlns:p14="http://schemas.microsoft.com/office/powerpoint/2010/main" val="201588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500"/>
                                        <p:tgtEl>
                                          <p:spTgt spid="98"/>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C0F91AE-3150-4A4F-BE5C-5BD47F5BEB70}"/>
              </a:ext>
            </a:extLst>
          </p:cNvPr>
          <p:cNvSpPr/>
          <p:nvPr/>
        </p:nvSpPr>
        <p:spPr>
          <a:xfrm>
            <a:off x="1244799" y="1168053"/>
            <a:ext cx="10369152" cy="4320480"/>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假设你是在一家安全公司工作的道德渗透测试员，你老板跑到你办公室，递给你一张纸，说</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我刚跟那家公司的</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CEO</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电话里聊了聊。他妥我派出最好的员工给他们公司做渗透测试一一这事得靠你了。一会儿法律部会给你发封邮件，确认我们已经得到相应的授权和保障。然后你点了点头，接下这项任务。老板转身走了，你翻了翻丈件，发现纸上只写了公司的名字，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Syngress</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。这家公司你从来没听过，手头也没有其他任何信息。怎么办</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6" name="图片 5">
            <a:extLst>
              <a:ext uri="{FF2B5EF4-FFF2-40B4-BE49-F238E27FC236}">
                <a16:creationId xmlns:a16="http://schemas.microsoft.com/office/drawing/2014/main" id="{8DD522E8-8BD8-435F-B75B-4500AAACE0C8}"/>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4001"/>
          <a:stretch/>
        </p:blipFill>
        <p:spPr>
          <a:xfrm>
            <a:off x="8589615" y="5041176"/>
            <a:ext cx="3384376" cy="2046842"/>
          </a:xfrm>
          <a:prstGeom prst="rect">
            <a:avLst/>
          </a:prstGeom>
        </p:spPr>
      </p:pic>
    </p:spTree>
    <p:extLst>
      <p:ext uri="{BB962C8B-B14F-4D97-AF65-F5344CB8AC3E}">
        <p14:creationId xmlns:p14="http://schemas.microsoft.com/office/powerpoint/2010/main" val="236036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5847073" y="837929"/>
            <a:ext cx="1164604" cy="474140"/>
            <a:chOff x="5202512" y="837929"/>
            <a:chExt cx="2453727" cy="474140"/>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6191356" y="837929"/>
              <a:ext cx="476040" cy="461665"/>
            </a:xfrm>
            <a:prstGeom prst="rect">
              <a:avLst/>
            </a:prstGeom>
          </p:spPr>
          <p:txBody>
            <a:bodyPr wrap="none">
              <a:spAutoFit/>
            </a:bodyPr>
            <a:lstStyle/>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注意</a:t>
              </a:r>
            </a:p>
          </p:txBody>
        </p:sp>
      </p:grpSp>
      <p:grpSp>
        <p:nvGrpSpPr>
          <p:cNvPr id="3" name="组合 2">
            <a:extLst>
              <a:ext uri="{FF2B5EF4-FFF2-40B4-BE49-F238E27FC236}">
                <a16:creationId xmlns:a16="http://schemas.microsoft.com/office/drawing/2014/main" id="{434E42F4-2047-4996-937C-424AE9D0F9DB}"/>
              </a:ext>
            </a:extLst>
          </p:cNvPr>
          <p:cNvGrpSpPr/>
          <p:nvPr/>
        </p:nvGrpSpPr>
        <p:grpSpPr>
          <a:xfrm>
            <a:off x="1028775" y="1629825"/>
            <a:ext cx="936104" cy="936104"/>
            <a:chOff x="2716147" y="2106202"/>
            <a:chExt cx="1622946" cy="1622946"/>
          </a:xfrm>
        </p:grpSpPr>
        <p:sp>
          <p:nvSpPr>
            <p:cNvPr id="28" name="is1ide-Oval 8">
              <a:extLst>
                <a:ext uri="{FF2B5EF4-FFF2-40B4-BE49-F238E27FC236}">
                  <a16:creationId xmlns:a16="http://schemas.microsoft.com/office/drawing/2014/main" id="{D0D58CCD-E36D-43AC-BD24-B5862693F87C}"/>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2" name="组合 1">
              <a:extLst>
                <a:ext uri="{FF2B5EF4-FFF2-40B4-BE49-F238E27FC236}">
                  <a16:creationId xmlns:a16="http://schemas.microsoft.com/office/drawing/2014/main" id="{F58B1895-64DE-4B46-824F-FA7F05ABCE14}"/>
                </a:ext>
              </a:extLst>
            </p:cNvPr>
            <p:cNvGrpSpPr/>
            <p:nvPr/>
          </p:nvGrpSpPr>
          <p:grpSpPr>
            <a:xfrm>
              <a:off x="2828972" y="2219027"/>
              <a:ext cx="1397296" cy="1397296"/>
              <a:chOff x="2696934" y="2774952"/>
              <a:chExt cx="1035027" cy="1035027"/>
            </a:xfrm>
          </p:grpSpPr>
          <p:sp>
            <p:nvSpPr>
              <p:cNvPr id="25" name="is1ide-Oval 8">
                <a:extLst>
                  <a:ext uri="{FF2B5EF4-FFF2-40B4-BE49-F238E27FC236}">
                    <a16:creationId xmlns:a16="http://schemas.microsoft.com/office/drawing/2014/main" id="{1ECE7F4E-AD21-4E82-98F5-45D23916FA4D}"/>
                  </a:ext>
                </a:extLst>
              </p:cNvPr>
              <p:cNvSpPr/>
              <p:nvPr/>
            </p:nvSpPr>
            <p:spPr>
              <a:xfrm>
                <a:off x="2696934" y="2774952"/>
                <a:ext cx="1035027" cy="1035027"/>
              </a:xfrm>
              <a:prstGeom prst="ellipse">
                <a:avLst/>
              </a:prstGeom>
              <a:solidFill>
                <a:srgbClr val="0050A3"/>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26" name="矩形 25">
                <a:extLst>
                  <a:ext uri="{FF2B5EF4-FFF2-40B4-BE49-F238E27FC236}">
                    <a16:creationId xmlns:a16="http://schemas.microsoft.com/office/drawing/2014/main" id="{220738A2-DC41-4F26-B437-DB7C1EC51D02}"/>
                  </a:ext>
                </a:extLst>
              </p:cNvPr>
              <p:cNvSpPr/>
              <p:nvPr/>
            </p:nvSpPr>
            <p:spPr>
              <a:xfrm>
                <a:off x="2889315" y="3030287"/>
                <a:ext cx="650261" cy="52435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sp>
        <p:nvSpPr>
          <p:cNvPr id="30" name="文本框 29">
            <a:extLst>
              <a:ext uri="{FF2B5EF4-FFF2-40B4-BE49-F238E27FC236}">
                <a16:creationId xmlns:a16="http://schemas.microsoft.com/office/drawing/2014/main" id="{E26E5F43-1E66-4C44-BA9C-8774F5CBCAAB}"/>
              </a:ext>
            </a:extLst>
          </p:cNvPr>
          <p:cNvSpPr txBox="1"/>
          <p:nvPr/>
        </p:nvSpPr>
        <p:spPr>
          <a:xfrm>
            <a:off x="2114682" y="1629825"/>
            <a:ext cx="3494750" cy="1010549"/>
          </a:xfrm>
          <a:prstGeom prst="rect">
            <a:avLst/>
          </a:prstGeom>
          <a:noFill/>
        </p:spPr>
        <p:txBody>
          <a:bodyPr wrap="square" lIns="86376" tIns="43188" rIns="86376" bIns="43188" rtlCol="0">
            <a:spAutoFit/>
          </a:bodyPr>
          <a:lstStyle/>
          <a:p>
            <a:pPr algn="just"/>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第一次登陆将需要根据提示，进行注册获取激活码等，这里省略</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id="{D7C06A96-9E52-420F-B346-373CF5A29443}"/>
              </a:ext>
            </a:extLst>
          </p:cNvPr>
          <p:cNvGrpSpPr/>
          <p:nvPr/>
        </p:nvGrpSpPr>
        <p:grpSpPr>
          <a:xfrm>
            <a:off x="6861423" y="1629824"/>
            <a:ext cx="936104" cy="936104"/>
            <a:chOff x="2716147" y="2106202"/>
            <a:chExt cx="1622946" cy="1622946"/>
          </a:xfrm>
        </p:grpSpPr>
        <p:sp>
          <p:nvSpPr>
            <p:cNvPr id="32" name="is1ide-Oval 8">
              <a:extLst>
                <a:ext uri="{FF2B5EF4-FFF2-40B4-BE49-F238E27FC236}">
                  <a16:creationId xmlns:a16="http://schemas.microsoft.com/office/drawing/2014/main" id="{AF160B21-9681-403D-965A-BDFD33757741}"/>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33" name="组合 32">
              <a:extLst>
                <a:ext uri="{FF2B5EF4-FFF2-40B4-BE49-F238E27FC236}">
                  <a16:creationId xmlns:a16="http://schemas.microsoft.com/office/drawing/2014/main" id="{41ED66C5-AC54-4941-8870-634F840D732F}"/>
                </a:ext>
              </a:extLst>
            </p:cNvPr>
            <p:cNvGrpSpPr/>
            <p:nvPr/>
          </p:nvGrpSpPr>
          <p:grpSpPr>
            <a:xfrm>
              <a:off x="2828972" y="2219027"/>
              <a:ext cx="1397296" cy="1397296"/>
              <a:chOff x="2696934" y="2774952"/>
              <a:chExt cx="1035027" cy="1035027"/>
            </a:xfrm>
          </p:grpSpPr>
          <p:sp>
            <p:nvSpPr>
              <p:cNvPr id="34" name="is1ide-Oval 8">
                <a:extLst>
                  <a:ext uri="{FF2B5EF4-FFF2-40B4-BE49-F238E27FC236}">
                    <a16:creationId xmlns:a16="http://schemas.microsoft.com/office/drawing/2014/main" id="{D239900D-EADE-403E-AC72-2890749CCE79}"/>
                  </a:ext>
                </a:extLst>
              </p:cNvPr>
              <p:cNvSpPr/>
              <p:nvPr/>
            </p:nvSpPr>
            <p:spPr>
              <a:xfrm>
                <a:off x="2696934" y="2774952"/>
                <a:ext cx="1035027" cy="1035027"/>
              </a:xfrm>
              <a:prstGeom prst="ellipse">
                <a:avLst/>
              </a:prstGeom>
              <a:solidFill>
                <a:srgbClr val="1092F1"/>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35" name="矩形 34">
                <a:extLst>
                  <a:ext uri="{FF2B5EF4-FFF2-40B4-BE49-F238E27FC236}">
                    <a16:creationId xmlns:a16="http://schemas.microsoft.com/office/drawing/2014/main" id="{89F107CD-D225-4217-A26E-DEA0BDF23C89}"/>
                  </a:ext>
                </a:extLst>
              </p:cNvPr>
              <p:cNvSpPr/>
              <p:nvPr/>
            </p:nvSpPr>
            <p:spPr>
              <a:xfrm>
                <a:off x="2889315" y="3030287"/>
                <a:ext cx="650261" cy="52435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sp>
        <p:nvSpPr>
          <p:cNvPr id="36" name="文本框 35">
            <a:extLst>
              <a:ext uri="{FF2B5EF4-FFF2-40B4-BE49-F238E27FC236}">
                <a16:creationId xmlns:a16="http://schemas.microsoft.com/office/drawing/2014/main" id="{E9E68B4E-792F-4BBE-BBA1-F777402889EB}"/>
              </a:ext>
            </a:extLst>
          </p:cNvPr>
          <p:cNvSpPr txBox="1"/>
          <p:nvPr/>
        </p:nvSpPr>
        <p:spPr>
          <a:xfrm>
            <a:off x="7947330" y="1590341"/>
            <a:ext cx="3494750" cy="1441436"/>
          </a:xfrm>
          <a:prstGeom prst="rect">
            <a:avLst/>
          </a:prstGeom>
          <a:noFill/>
        </p:spPr>
        <p:txBody>
          <a:bodyPr wrap="square" lIns="86376" tIns="43188" rIns="86376" bIns="43188"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第一次登陆，会有风险提示，这个时候选择类似“</a:t>
            </a:r>
            <a:r>
              <a:rPr lang="zh-CN" altLang="en-US" sz="2400" b="1"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我知道风险”</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的选项，进行确认就可以了；</a:t>
            </a:r>
          </a:p>
        </p:txBody>
      </p:sp>
      <p:grpSp>
        <p:nvGrpSpPr>
          <p:cNvPr id="17" name="组合 16">
            <a:extLst>
              <a:ext uri="{FF2B5EF4-FFF2-40B4-BE49-F238E27FC236}">
                <a16:creationId xmlns:a16="http://schemas.microsoft.com/office/drawing/2014/main" id="{3D17AB25-9D1C-4C2D-AFF3-75EC39BB4DBF}"/>
              </a:ext>
            </a:extLst>
          </p:cNvPr>
          <p:cNvGrpSpPr/>
          <p:nvPr/>
        </p:nvGrpSpPr>
        <p:grpSpPr>
          <a:xfrm>
            <a:off x="1028775" y="3148273"/>
            <a:ext cx="936104" cy="936104"/>
            <a:chOff x="2716147" y="2106202"/>
            <a:chExt cx="1622946" cy="1622946"/>
          </a:xfrm>
        </p:grpSpPr>
        <p:sp>
          <p:nvSpPr>
            <p:cNvPr id="18" name="is1ide-Oval 8">
              <a:extLst>
                <a:ext uri="{FF2B5EF4-FFF2-40B4-BE49-F238E27FC236}">
                  <a16:creationId xmlns:a16="http://schemas.microsoft.com/office/drawing/2014/main" id="{7D0D6935-6DCF-4066-B218-E0B90F78805C}"/>
                </a:ext>
              </a:extLst>
            </p:cNvPr>
            <p:cNvSpPr/>
            <p:nvPr/>
          </p:nvSpPr>
          <p:spPr>
            <a:xfrm>
              <a:off x="2716147" y="2106202"/>
              <a:ext cx="1622946" cy="1622946"/>
            </a:xfrm>
            <a:prstGeom prst="ellipse">
              <a:avLst/>
            </a:prstGeom>
            <a:noFill/>
            <a:ln w="12700" cap="flat">
              <a:solidFill>
                <a:srgbClr val="FFC000"/>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19" name="组合 18">
              <a:extLst>
                <a:ext uri="{FF2B5EF4-FFF2-40B4-BE49-F238E27FC236}">
                  <a16:creationId xmlns:a16="http://schemas.microsoft.com/office/drawing/2014/main" id="{1AA002FC-6F31-4688-A461-70814B7091A7}"/>
                </a:ext>
              </a:extLst>
            </p:cNvPr>
            <p:cNvGrpSpPr/>
            <p:nvPr/>
          </p:nvGrpSpPr>
          <p:grpSpPr>
            <a:xfrm>
              <a:off x="2837015" y="2219026"/>
              <a:ext cx="1397296" cy="1397296"/>
              <a:chOff x="2702892" y="2774951"/>
              <a:chExt cx="1035027" cy="1035027"/>
            </a:xfrm>
          </p:grpSpPr>
          <p:sp>
            <p:nvSpPr>
              <p:cNvPr id="20" name="is1ide-Oval 8">
                <a:extLst>
                  <a:ext uri="{FF2B5EF4-FFF2-40B4-BE49-F238E27FC236}">
                    <a16:creationId xmlns:a16="http://schemas.microsoft.com/office/drawing/2014/main" id="{7519F44D-99DF-4A4F-B359-ACB8B15841C7}"/>
                  </a:ext>
                </a:extLst>
              </p:cNvPr>
              <p:cNvSpPr/>
              <p:nvPr/>
            </p:nvSpPr>
            <p:spPr>
              <a:xfrm>
                <a:off x="2702892" y="2774951"/>
                <a:ext cx="1035027" cy="1035027"/>
              </a:xfrm>
              <a:prstGeom prst="ellipse">
                <a:avLst/>
              </a:prstGeom>
              <a:solidFill>
                <a:srgbClr val="FFC000"/>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21" name="矩形 20">
                <a:extLst>
                  <a:ext uri="{FF2B5EF4-FFF2-40B4-BE49-F238E27FC236}">
                    <a16:creationId xmlns:a16="http://schemas.microsoft.com/office/drawing/2014/main" id="{9F2A5424-C510-491E-AAE6-9F90A6372D54}"/>
                  </a:ext>
                </a:extLst>
              </p:cNvPr>
              <p:cNvSpPr/>
              <p:nvPr/>
            </p:nvSpPr>
            <p:spPr>
              <a:xfrm>
                <a:off x="2895274" y="3030286"/>
                <a:ext cx="650261" cy="5243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grpSp>
        <p:nvGrpSpPr>
          <p:cNvPr id="5" name="组合 4">
            <a:extLst>
              <a:ext uri="{FF2B5EF4-FFF2-40B4-BE49-F238E27FC236}">
                <a16:creationId xmlns:a16="http://schemas.microsoft.com/office/drawing/2014/main" id="{314AB619-97B2-4EC0-B000-60F430226B69}"/>
              </a:ext>
            </a:extLst>
          </p:cNvPr>
          <p:cNvGrpSpPr/>
          <p:nvPr/>
        </p:nvGrpSpPr>
        <p:grpSpPr>
          <a:xfrm>
            <a:off x="2144535" y="3548944"/>
            <a:ext cx="8821915" cy="3036641"/>
            <a:chOff x="2144535" y="3603872"/>
            <a:chExt cx="8821915" cy="3036641"/>
          </a:xfrm>
        </p:grpSpPr>
        <p:sp>
          <p:nvSpPr>
            <p:cNvPr id="22" name="矩形: 圆角 21">
              <a:extLst>
                <a:ext uri="{FF2B5EF4-FFF2-40B4-BE49-F238E27FC236}">
                  <a16:creationId xmlns:a16="http://schemas.microsoft.com/office/drawing/2014/main" id="{3230F917-B291-40BF-9027-B53D2ED18B96}"/>
                </a:ext>
              </a:extLst>
            </p:cNvPr>
            <p:cNvSpPr/>
            <p:nvPr/>
          </p:nvSpPr>
          <p:spPr>
            <a:xfrm>
              <a:off x="2144535" y="3603872"/>
              <a:ext cx="8821915" cy="3036641"/>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78322EB9-CF15-4CF5-9C9C-4E725FA9DD5B}"/>
                </a:ext>
              </a:extLst>
            </p:cNvPr>
            <p:cNvSpPr/>
            <p:nvPr/>
          </p:nvSpPr>
          <p:spPr>
            <a:xfrm>
              <a:off x="2540943" y="3648091"/>
              <a:ext cx="8261486" cy="2992422"/>
            </a:xfrm>
            <a:prstGeom prst="rect">
              <a:avLst/>
            </a:prstGeom>
          </p:spPr>
          <p:txBody>
            <a:bodyPr wrap="square">
              <a:spAutoFit/>
            </a:bodyPr>
            <a:lstStyle/>
            <a:p>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在安装的时候，网络一定要确保顺畅，否则经常会出现下载不完整、在线更新无法完成等情况，如果出现此类情况，一种解决办法就是</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手动更新</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，即在控制台中，</a:t>
              </a:r>
              <a:endPar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运行命令：</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/opt/</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sbin</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nessuscli</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update --plugins-only</a:t>
              </a:r>
            </a:p>
            <a:p>
              <a:pPr>
                <a:lnSpc>
                  <a:spcPct val="150000"/>
                </a:lnSpc>
              </a:pPr>
              <a:r>
                <a:rPr lang="zh-CN" altLang="en-US" sz="2000" dirty="0">
                  <a:latin typeface="Times New Roman" panose="02020603050405020304" pitchFamily="18" charset="0"/>
                  <a:ea typeface="微软雅黑" pitchFamily="34" charset="-122"/>
                  <a:cs typeface="Times New Roman" panose="02020603050405020304" pitchFamily="18" charset="0"/>
                </a:rPr>
                <a:t>完成更新后，</a:t>
              </a:r>
              <a:r>
                <a:rPr lang="zh-CN" altLang="en-US" sz="2000" b="1" dirty="0">
                  <a:latin typeface="Times New Roman" panose="02020603050405020304" pitchFamily="18" charset="0"/>
                  <a:ea typeface="微软雅黑" pitchFamily="34" charset="-122"/>
                  <a:cs typeface="Times New Roman" panose="02020603050405020304" pitchFamily="18" charset="0"/>
                </a:rPr>
                <a:t>重新启动</a:t>
              </a:r>
              <a:r>
                <a:rPr lang="en-US" altLang="zh-CN" sz="2000" b="1" dirty="0">
                  <a:latin typeface="Times New Roman" panose="02020603050405020304" pitchFamily="18" charset="0"/>
                  <a:ea typeface="微软雅黑" pitchFamily="34" charset="-122"/>
                  <a:cs typeface="Times New Roman" panose="02020603050405020304" pitchFamily="18" charset="0"/>
                </a:rPr>
                <a:t>Nessus</a:t>
              </a:r>
              <a:r>
                <a:rPr lang="zh-CN" altLang="en-US" sz="2000" dirty="0">
                  <a:latin typeface="Times New Roman" panose="02020603050405020304" pitchFamily="18" charset="0"/>
                  <a:ea typeface="微软雅黑" pitchFamily="34" charset="-122"/>
                  <a:cs typeface="Times New Roman" panose="02020603050405020304" pitchFamily="18" charset="0"/>
                </a:rPr>
                <a:t>，</a:t>
              </a:r>
              <a:endParaRPr lang="en-US" altLang="zh-CN" sz="2000" dirty="0">
                <a:latin typeface="Times New Roman" panose="02020603050405020304" pitchFamily="18" charset="0"/>
                <a:ea typeface="微软雅黑" pitchFamily="34" charset="-122"/>
                <a:cs typeface="Times New Roman" panose="02020603050405020304" pitchFamily="18" charset="0"/>
              </a:endParaRPr>
            </a:p>
            <a:p>
              <a:pPr>
                <a:lnSpc>
                  <a:spcPct val="150000"/>
                </a:lnSpc>
              </a:pPr>
              <a:r>
                <a:rPr lang="zh-CN" altLang="en-US" sz="2000" dirty="0">
                  <a:latin typeface="Times New Roman" panose="02020603050405020304" pitchFamily="18" charset="0"/>
                  <a:ea typeface="微软雅黑" pitchFamily="34" charset="-122"/>
                  <a:cs typeface="Times New Roman" panose="02020603050405020304" pitchFamily="18" charset="0"/>
                </a:rPr>
                <a:t>即使用命令：</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etc</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init.d</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nessusd</a:t>
              </a:r>
              <a:r>
                <a:rPr lang="en-US" altLang="zh-CN" sz="2400" b="1" dirty="0">
                  <a:latin typeface="Times New Roman" panose="02020603050405020304" pitchFamily="18" charset="0"/>
                  <a:ea typeface="微软雅黑" pitchFamily="34" charset="-122"/>
                  <a:cs typeface="Times New Roman" panose="02020603050405020304" pitchFamily="18" charset="0"/>
                </a:rPr>
                <a:t> restart</a:t>
              </a:r>
              <a:r>
                <a:rPr lang="zh-CN" altLang="en-US" sz="2400" b="1" dirty="0">
                  <a:latin typeface="Times New Roman" panose="02020603050405020304" pitchFamily="18" charset="0"/>
                  <a:ea typeface="微软雅黑" pitchFamily="34" charset="-122"/>
                  <a:cs typeface="Times New Roman" panose="02020603050405020304" pitchFamily="18" charset="0"/>
                </a:rPr>
                <a:t>。</a:t>
              </a:r>
              <a:endParaRPr lang="en-US" altLang="zh-CN" sz="2400" b="1" dirty="0">
                <a:latin typeface="Times New Roman" panose="02020603050405020304" pitchFamily="18" charset="0"/>
                <a:ea typeface="微软雅黑" pitchFamily="34" charset="-122"/>
                <a:cs typeface="Times New Roman" panose="02020603050405020304" pitchFamily="18" charset="0"/>
              </a:endParaRPr>
            </a:p>
            <a:p>
              <a:pPr>
                <a:lnSpc>
                  <a:spcPct val="150000"/>
                </a:lnSpc>
              </a:pPr>
              <a:r>
                <a:rPr lang="zh-CN" altLang="en-US" sz="2000" dirty="0">
                  <a:latin typeface="Times New Roman" panose="02020603050405020304" pitchFamily="18" charset="0"/>
                  <a:ea typeface="微软雅黑" pitchFamily="34" charset="-122"/>
                  <a:cs typeface="Times New Roman" panose="02020603050405020304" pitchFamily="18" charset="0"/>
                </a:rPr>
                <a:t>然后重新登录，即可解决问题。</a:t>
              </a:r>
              <a:endPar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52092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 calcmode="lin" valueType="num">
                                      <p:cBhvr>
                                        <p:cTn id="13" dur="500" fill="hold"/>
                                        <p:tgtEl>
                                          <p:spTgt spid="3"/>
                                        </p:tgtEl>
                                        <p:attrNameLst>
                                          <p:attrName>style.rotation</p:attrName>
                                        </p:attrNameLst>
                                      </p:cBhvr>
                                      <p:tavLst>
                                        <p:tav tm="0">
                                          <p:val>
                                            <p:fltVal val="360"/>
                                          </p:val>
                                        </p:tav>
                                        <p:tav tm="100000">
                                          <p:val>
                                            <p:fltVal val="0"/>
                                          </p:val>
                                        </p:tav>
                                      </p:tavLst>
                                    </p:anim>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 calcmode="lin" valueType="num">
                                      <p:cBhvr>
                                        <p:cTn id="24" dur="500" fill="hold"/>
                                        <p:tgtEl>
                                          <p:spTgt spid="31"/>
                                        </p:tgtEl>
                                        <p:attrNameLst>
                                          <p:attrName>style.rotation</p:attrName>
                                        </p:attrNameLst>
                                      </p:cBhvr>
                                      <p:tavLst>
                                        <p:tav tm="0">
                                          <p:val>
                                            <p:fltVal val="360"/>
                                          </p:val>
                                        </p:tav>
                                        <p:tav tm="100000">
                                          <p:val>
                                            <p:fltVal val="0"/>
                                          </p:val>
                                        </p:tav>
                                      </p:tavLst>
                                    </p:anim>
                                    <p:animEffect transition="in" filter="fade">
                                      <p:cBhvr>
                                        <p:cTn id="25" dur="500"/>
                                        <p:tgtEl>
                                          <p:spTgt spid="31"/>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 calcmode="lin" valueType="num">
                                      <p:cBhvr>
                                        <p:cTn id="35" dur="500" fill="hold"/>
                                        <p:tgtEl>
                                          <p:spTgt spid="17"/>
                                        </p:tgtEl>
                                        <p:attrNameLst>
                                          <p:attrName>style.rotation</p:attrName>
                                        </p:attrNameLst>
                                      </p:cBhvr>
                                      <p:tavLst>
                                        <p:tav tm="0">
                                          <p:val>
                                            <p:fltVal val="360"/>
                                          </p:val>
                                        </p:tav>
                                        <p:tav tm="100000">
                                          <p:val>
                                            <p:fltVal val="0"/>
                                          </p:val>
                                        </p:tav>
                                      </p:tavLst>
                                    </p:anim>
                                    <p:animEffect transition="in" filter="fade">
                                      <p:cBhvr>
                                        <p:cTn id="36" dur="500"/>
                                        <p:tgtEl>
                                          <p:spTgt spid="17"/>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íṡľíḍè-Rectangle 17">
            <a:extLst>
              <a:ext uri="{FF2B5EF4-FFF2-40B4-BE49-F238E27FC236}">
                <a16:creationId xmlns:a16="http://schemas.microsoft.com/office/drawing/2014/main" id="{3EFC72A7-9053-4EF2-9244-6479A60A3EB1}"/>
              </a:ext>
            </a:extLst>
          </p:cNvPr>
          <p:cNvSpPr/>
          <p:nvPr/>
        </p:nvSpPr>
        <p:spPr>
          <a:xfrm>
            <a:off x="1424819" y="1392150"/>
            <a:ext cx="9829092" cy="712007"/>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如果第一次扫描，需要点</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New Scan</a:t>
            </a: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，新建一个扫描：</a:t>
            </a:r>
          </a:p>
        </p:txBody>
      </p:sp>
      <p:sp>
        <p:nvSpPr>
          <p:cNvPr id="25" name="íṡľíḍè-Rectangle 17">
            <a:extLst>
              <a:ext uri="{FF2B5EF4-FFF2-40B4-BE49-F238E27FC236}">
                <a16:creationId xmlns:a16="http://schemas.microsoft.com/office/drawing/2014/main" id="{5FF42309-FC4D-4F16-BB17-EAC57125BB08}"/>
              </a:ext>
            </a:extLst>
          </p:cNvPr>
          <p:cNvSpPr/>
          <p:nvPr/>
        </p:nvSpPr>
        <p:spPr>
          <a:xfrm>
            <a:off x="1424819" y="808013"/>
            <a:ext cx="234026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扫描</a:t>
            </a:r>
          </a:p>
        </p:txBody>
      </p:sp>
      <p:grpSp>
        <p:nvGrpSpPr>
          <p:cNvPr id="3" name="组合 2">
            <a:extLst>
              <a:ext uri="{FF2B5EF4-FFF2-40B4-BE49-F238E27FC236}">
                <a16:creationId xmlns:a16="http://schemas.microsoft.com/office/drawing/2014/main" id="{EEC9AACA-2D10-40AE-B79D-758B9A075D03}"/>
              </a:ext>
            </a:extLst>
          </p:cNvPr>
          <p:cNvGrpSpPr/>
          <p:nvPr/>
        </p:nvGrpSpPr>
        <p:grpSpPr>
          <a:xfrm>
            <a:off x="1964879" y="2392189"/>
            <a:ext cx="8928992" cy="4248472"/>
            <a:chOff x="2468935" y="2608213"/>
            <a:chExt cx="7920880" cy="3888432"/>
          </a:xfrm>
        </p:grpSpPr>
        <p:sp>
          <p:nvSpPr>
            <p:cNvPr id="2" name="矩形 1">
              <a:extLst>
                <a:ext uri="{FF2B5EF4-FFF2-40B4-BE49-F238E27FC236}">
                  <a16:creationId xmlns:a16="http://schemas.microsoft.com/office/drawing/2014/main" id="{56CF68E9-D1C5-4FD1-A9E6-8979F178DBA1}"/>
                </a:ext>
              </a:extLst>
            </p:cNvPr>
            <p:cNvSpPr/>
            <p:nvPr/>
          </p:nvSpPr>
          <p:spPr>
            <a:xfrm>
              <a:off x="2468935" y="2608213"/>
              <a:ext cx="7920880" cy="3888432"/>
            </a:xfrm>
            <a:prstGeom prst="rect">
              <a:avLst/>
            </a:prstGeom>
            <a:solidFill>
              <a:schemeClr val="bg1"/>
            </a:solidFill>
            <a:ln w="25400">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
              <a:extLst>
                <a:ext uri="{FF2B5EF4-FFF2-40B4-BE49-F238E27FC236}">
                  <a16:creationId xmlns:a16="http://schemas.microsoft.com/office/drawing/2014/main" id="{053C838A-6BCB-4873-91B2-F54D303A64D9}"/>
                </a:ext>
              </a:extLst>
            </p:cNvPr>
            <p:cNvPicPr>
              <a:picLocks noChangeAspect="1" noChangeArrowheads="1"/>
            </p:cNvPicPr>
            <p:nvPr/>
          </p:nvPicPr>
          <p:blipFill>
            <a:blip r:embed="rId3"/>
            <a:srcRect/>
            <a:stretch>
              <a:fillRect/>
            </a:stretch>
          </p:blipFill>
          <p:spPr bwMode="auto">
            <a:xfrm>
              <a:off x="2603314" y="2680221"/>
              <a:ext cx="7652122" cy="3744416"/>
            </a:xfrm>
            <a:prstGeom prst="rect">
              <a:avLst/>
            </a:prstGeom>
            <a:noFill/>
            <a:ln w="9525">
              <a:noFill/>
              <a:miter lim="800000"/>
              <a:headEnd/>
              <a:tailEnd/>
            </a:ln>
          </p:spPr>
        </p:pic>
      </p:grpSp>
    </p:spTree>
    <p:extLst>
      <p:ext uri="{BB962C8B-B14F-4D97-AF65-F5344CB8AC3E}">
        <p14:creationId xmlns:p14="http://schemas.microsoft.com/office/powerpoint/2010/main" val="304539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íṡľíḍè-Rectangle 17">
            <a:extLst>
              <a:ext uri="{FF2B5EF4-FFF2-40B4-BE49-F238E27FC236}">
                <a16:creationId xmlns:a16="http://schemas.microsoft.com/office/drawing/2014/main" id="{3EFC72A7-9053-4EF2-9244-6479A60A3EB1}"/>
              </a:ext>
            </a:extLst>
          </p:cNvPr>
          <p:cNvSpPr/>
          <p:nvPr/>
        </p:nvSpPr>
        <p:spPr>
          <a:xfrm>
            <a:off x="1424819" y="447973"/>
            <a:ext cx="9829092" cy="712007"/>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一般的</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XP</a:t>
            </a: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系统扫描，只需要选择第一个“</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Advanced Scan</a:t>
            </a:r>
            <a:r>
              <a:rPr lang="en-US" altLang="zh-CN" sz="2400" kern="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就可以了。</a:t>
            </a:r>
          </a:p>
        </p:txBody>
      </p:sp>
      <p:grpSp>
        <p:nvGrpSpPr>
          <p:cNvPr id="3" name="组合 2">
            <a:extLst>
              <a:ext uri="{FF2B5EF4-FFF2-40B4-BE49-F238E27FC236}">
                <a16:creationId xmlns:a16="http://schemas.microsoft.com/office/drawing/2014/main" id="{EEC9AACA-2D10-40AE-B79D-758B9A075D03}"/>
              </a:ext>
            </a:extLst>
          </p:cNvPr>
          <p:cNvGrpSpPr/>
          <p:nvPr/>
        </p:nvGrpSpPr>
        <p:grpSpPr>
          <a:xfrm>
            <a:off x="2389064" y="2176165"/>
            <a:ext cx="8080621" cy="4320332"/>
            <a:chOff x="2468935" y="2608213"/>
            <a:chExt cx="7272808" cy="3888432"/>
          </a:xfrm>
        </p:grpSpPr>
        <p:sp>
          <p:nvSpPr>
            <p:cNvPr id="2" name="矩形 1">
              <a:extLst>
                <a:ext uri="{FF2B5EF4-FFF2-40B4-BE49-F238E27FC236}">
                  <a16:creationId xmlns:a16="http://schemas.microsoft.com/office/drawing/2014/main" id="{56CF68E9-D1C5-4FD1-A9E6-8979F178DBA1}"/>
                </a:ext>
              </a:extLst>
            </p:cNvPr>
            <p:cNvSpPr/>
            <p:nvPr/>
          </p:nvSpPr>
          <p:spPr>
            <a:xfrm>
              <a:off x="2468935" y="2608213"/>
              <a:ext cx="7272808" cy="3888432"/>
            </a:xfrm>
            <a:prstGeom prst="rect">
              <a:avLst/>
            </a:prstGeom>
            <a:solidFill>
              <a:schemeClr val="bg1"/>
            </a:solidFill>
            <a:ln w="25400">
              <a:solidFill>
                <a:srgbClr val="1092F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
              <a:extLst>
                <a:ext uri="{FF2B5EF4-FFF2-40B4-BE49-F238E27FC236}">
                  <a16:creationId xmlns:a16="http://schemas.microsoft.com/office/drawing/2014/main" id="{053C838A-6BCB-4873-91B2-F54D303A64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12951" y="2680221"/>
              <a:ext cx="7041490" cy="3744416"/>
            </a:xfrm>
            <a:prstGeom prst="rect">
              <a:avLst/>
            </a:prstGeom>
            <a:noFill/>
            <a:ln w="9525">
              <a:noFill/>
              <a:miter lim="800000"/>
              <a:headEnd/>
              <a:tailEnd/>
            </a:ln>
          </p:spPr>
        </p:pic>
      </p:grpSp>
      <p:sp>
        <p:nvSpPr>
          <p:cNvPr id="6" name="íṡľíḍè-Rectangle 17">
            <a:extLst>
              <a:ext uri="{FF2B5EF4-FFF2-40B4-BE49-F238E27FC236}">
                <a16:creationId xmlns:a16="http://schemas.microsoft.com/office/drawing/2014/main" id="{3EFC72A7-9053-4EF2-9244-6479A60A3EB1}"/>
              </a:ext>
            </a:extLst>
          </p:cNvPr>
          <p:cNvSpPr/>
          <p:nvPr/>
        </p:nvSpPr>
        <p:spPr>
          <a:xfrm>
            <a:off x="1424819" y="1275635"/>
            <a:ext cx="9829092" cy="712007"/>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在</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Targets</a:t>
            </a: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输入目标</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IP</a:t>
            </a: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地址即可，保存后即可运行：</a:t>
            </a:r>
          </a:p>
        </p:txBody>
      </p:sp>
    </p:spTree>
    <p:extLst>
      <p:ext uri="{BB962C8B-B14F-4D97-AF65-F5344CB8AC3E}">
        <p14:creationId xmlns:p14="http://schemas.microsoft.com/office/powerpoint/2010/main" val="376960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íṡľíḍè-Rectangle 17">
            <a:extLst>
              <a:ext uri="{FF2B5EF4-FFF2-40B4-BE49-F238E27FC236}">
                <a16:creationId xmlns:a16="http://schemas.microsoft.com/office/drawing/2014/main" id="{3EFC72A7-9053-4EF2-9244-6479A60A3EB1}"/>
              </a:ext>
            </a:extLst>
          </p:cNvPr>
          <p:cNvSpPr/>
          <p:nvPr/>
        </p:nvSpPr>
        <p:spPr>
          <a:xfrm>
            <a:off x="2540943" y="1672109"/>
            <a:ext cx="7989770" cy="712007"/>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一旦运行后，双击该扫描选项，可以进入如下界面：</a:t>
            </a:r>
          </a:p>
        </p:txBody>
      </p:sp>
      <p:grpSp>
        <p:nvGrpSpPr>
          <p:cNvPr id="4" name="组合 3">
            <a:extLst>
              <a:ext uri="{FF2B5EF4-FFF2-40B4-BE49-F238E27FC236}">
                <a16:creationId xmlns:a16="http://schemas.microsoft.com/office/drawing/2014/main" id="{3DCB284F-D8F5-469B-B337-3AD94A8C83F8}"/>
              </a:ext>
            </a:extLst>
          </p:cNvPr>
          <p:cNvGrpSpPr/>
          <p:nvPr/>
        </p:nvGrpSpPr>
        <p:grpSpPr>
          <a:xfrm>
            <a:off x="2180903" y="2765437"/>
            <a:ext cx="8784976" cy="2712410"/>
            <a:chOff x="2389065" y="2176165"/>
            <a:chExt cx="7989770" cy="2160240"/>
          </a:xfrm>
        </p:grpSpPr>
        <p:sp>
          <p:nvSpPr>
            <p:cNvPr id="2" name="矩形 1">
              <a:extLst>
                <a:ext uri="{FF2B5EF4-FFF2-40B4-BE49-F238E27FC236}">
                  <a16:creationId xmlns:a16="http://schemas.microsoft.com/office/drawing/2014/main" id="{56CF68E9-D1C5-4FD1-A9E6-8979F178DBA1}"/>
                </a:ext>
              </a:extLst>
            </p:cNvPr>
            <p:cNvSpPr/>
            <p:nvPr/>
          </p:nvSpPr>
          <p:spPr>
            <a:xfrm>
              <a:off x="2389065" y="2176165"/>
              <a:ext cx="7989770" cy="2160240"/>
            </a:xfrm>
            <a:prstGeom prst="rect">
              <a:avLst/>
            </a:prstGeom>
            <a:solidFill>
              <a:schemeClr val="bg1"/>
            </a:solidFill>
            <a:ln w="254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055C2E9F-EB5E-472A-8707-8CD3E7B37DB6}"/>
                </a:ext>
              </a:extLst>
            </p:cNvPr>
            <p:cNvPicPr>
              <a:picLocks noChangeAspect="1" noChangeArrowheads="1"/>
            </p:cNvPicPr>
            <p:nvPr/>
          </p:nvPicPr>
          <p:blipFill>
            <a:blip r:embed="rId3"/>
            <a:srcRect/>
            <a:stretch>
              <a:fillRect/>
            </a:stretch>
          </p:blipFill>
          <p:spPr bwMode="auto">
            <a:xfrm>
              <a:off x="2526901" y="2248173"/>
              <a:ext cx="7718898" cy="1957567"/>
            </a:xfrm>
            <a:prstGeom prst="rect">
              <a:avLst/>
            </a:prstGeom>
            <a:noFill/>
            <a:ln w="9525">
              <a:noFill/>
              <a:miter lim="800000"/>
              <a:headEnd/>
              <a:tailEnd/>
            </a:ln>
          </p:spPr>
        </p:pic>
      </p:grpSp>
    </p:spTree>
    <p:extLst>
      <p:ext uri="{BB962C8B-B14F-4D97-AF65-F5344CB8AC3E}">
        <p14:creationId xmlns:p14="http://schemas.microsoft.com/office/powerpoint/2010/main" val="313510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íṡľíḍè-Rectangle 17">
            <a:extLst>
              <a:ext uri="{FF2B5EF4-FFF2-40B4-BE49-F238E27FC236}">
                <a16:creationId xmlns:a16="http://schemas.microsoft.com/office/drawing/2014/main" id="{5FF42309-FC4D-4F16-BB17-EAC57125BB08}"/>
              </a:ext>
            </a:extLst>
          </p:cNvPr>
          <p:cNvSpPr/>
          <p:nvPr/>
        </p:nvSpPr>
        <p:spPr>
          <a:xfrm>
            <a:off x="1388815" y="952029"/>
            <a:ext cx="4356484"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双击漏洞，进入详细列表，如下：</a:t>
            </a:r>
          </a:p>
        </p:txBody>
      </p:sp>
      <p:grpSp>
        <p:nvGrpSpPr>
          <p:cNvPr id="4" name="组合 3">
            <a:extLst>
              <a:ext uri="{FF2B5EF4-FFF2-40B4-BE49-F238E27FC236}">
                <a16:creationId xmlns:a16="http://schemas.microsoft.com/office/drawing/2014/main" id="{630037BC-7375-4A46-9136-ADEA1CF41F4D}"/>
              </a:ext>
            </a:extLst>
          </p:cNvPr>
          <p:cNvGrpSpPr/>
          <p:nvPr/>
        </p:nvGrpSpPr>
        <p:grpSpPr>
          <a:xfrm>
            <a:off x="1355931" y="1672109"/>
            <a:ext cx="10441160" cy="4312407"/>
            <a:chOff x="1424819" y="1752190"/>
            <a:chExt cx="9685076" cy="3736343"/>
          </a:xfrm>
        </p:grpSpPr>
        <p:sp>
          <p:nvSpPr>
            <p:cNvPr id="24" name="íṡľíḍè-Rectangle 17">
              <a:extLst>
                <a:ext uri="{FF2B5EF4-FFF2-40B4-BE49-F238E27FC236}">
                  <a16:creationId xmlns:a16="http://schemas.microsoft.com/office/drawing/2014/main" id="{3EFC72A7-9053-4EF2-9244-6479A60A3EB1}"/>
                </a:ext>
              </a:extLst>
            </p:cNvPr>
            <p:cNvSpPr/>
            <p:nvPr/>
          </p:nvSpPr>
          <p:spPr>
            <a:xfrm>
              <a:off x="1424819" y="1752190"/>
              <a:ext cx="9685076" cy="373634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endParaRPr>
            </a:p>
          </p:txBody>
        </p:sp>
        <p:pic>
          <p:nvPicPr>
            <p:cNvPr id="7" name="Picture 2">
              <a:extLst>
                <a:ext uri="{FF2B5EF4-FFF2-40B4-BE49-F238E27FC236}">
                  <a16:creationId xmlns:a16="http://schemas.microsoft.com/office/drawing/2014/main" id="{1781F71D-452F-4D01-A28A-83A3C7E789D4}"/>
                </a:ext>
              </a:extLst>
            </p:cNvPr>
            <p:cNvPicPr>
              <a:picLocks noChangeAspect="1" noChangeArrowheads="1"/>
            </p:cNvPicPr>
            <p:nvPr/>
          </p:nvPicPr>
          <p:blipFill>
            <a:blip r:embed="rId3"/>
            <a:srcRect/>
            <a:stretch>
              <a:fillRect/>
            </a:stretch>
          </p:blipFill>
          <p:spPr bwMode="auto">
            <a:xfrm>
              <a:off x="1604839" y="1876828"/>
              <a:ext cx="9310997" cy="3478994"/>
            </a:xfrm>
            <a:prstGeom prst="rect">
              <a:avLst/>
            </a:prstGeom>
            <a:noFill/>
            <a:ln w="9525">
              <a:noFill/>
              <a:miter lim="800000"/>
              <a:headEnd/>
              <a:tailEnd/>
            </a:ln>
          </p:spPr>
        </p:pic>
      </p:grpSp>
    </p:spTree>
    <p:extLst>
      <p:ext uri="{BB962C8B-B14F-4D97-AF65-F5344CB8AC3E}">
        <p14:creationId xmlns:p14="http://schemas.microsoft.com/office/powerpoint/2010/main" val="837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a:extLst>
              <a:ext uri="{FF2B5EF4-FFF2-40B4-BE49-F238E27FC236}">
                <a16:creationId xmlns:a16="http://schemas.microsoft.com/office/drawing/2014/main" id="{4DD6F8A4-DB86-4072-8AFC-E2801A2D0FC8}"/>
              </a:ext>
            </a:extLst>
          </p:cNvPr>
          <p:cNvCxnSpPr>
            <a:cxnSpLocks/>
          </p:cNvCxnSpPr>
          <p:nvPr/>
        </p:nvCxnSpPr>
        <p:spPr>
          <a:xfrm>
            <a:off x="4413151" y="2104157"/>
            <a:ext cx="64807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61888175-FEC4-47AC-A4AC-BD84EAA993CC}"/>
              </a:ext>
            </a:extLst>
          </p:cNvPr>
          <p:cNvGrpSpPr/>
          <p:nvPr/>
        </p:nvGrpSpPr>
        <p:grpSpPr>
          <a:xfrm>
            <a:off x="5293451" y="1482311"/>
            <a:ext cx="5827398" cy="1096206"/>
            <a:chOff x="6301563" y="2718978"/>
            <a:chExt cx="5827398" cy="1096206"/>
          </a:xfrm>
        </p:grpSpPr>
        <p:grpSp>
          <p:nvGrpSpPr>
            <p:cNvPr id="37" name="组合 36">
              <a:extLst>
                <a:ext uri="{FF2B5EF4-FFF2-40B4-BE49-F238E27FC236}">
                  <a16:creationId xmlns:a16="http://schemas.microsoft.com/office/drawing/2014/main" id="{70B9F07F-4225-415E-BA21-3C539B9CF9A6}"/>
                </a:ext>
              </a:extLst>
            </p:cNvPr>
            <p:cNvGrpSpPr/>
            <p:nvPr/>
          </p:nvGrpSpPr>
          <p:grpSpPr>
            <a:xfrm>
              <a:off x="6301563" y="2718978"/>
              <a:ext cx="5827398" cy="1096206"/>
              <a:chOff x="2125099" y="1035618"/>
              <a:chExt cx="5827398" cy="1096206"/>
            </a:xfrm>
          </p:grpSpPr>
          <p:sp>
            <p:nvSpPr>
              <p:cNvPr id="39" name="矩形 38">
                <a:extLst>
                  <a:ext uri="{FF2B5EF4-FFF2-40B4-BE49-F238E27FC236}">
                    <a16:creationId xmlns:a16="http://schemas.microsoft.com/office/drawing/2014/main" id="{7F045F29-0591-4872-A231-E6FF746D5E67}"/>
                  </a:ext>
                </a:extLst>
              </p:cNvPr>
              <p:cNvSpPr/>
              <p:nvPr/>
            </p:nvSpPr>
            <p:spPr>
              <a:xfrm>
                <a:off x="2125099" y="1035618"/>
                <a:ext cx="5698456" cy="965485"/>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BCE170D7-5628-4B85-A121-A6B61FE4D52B}"/>
                  </a:ext>
                </a:extLst>
              </p:cNvPr>
              <p:cNvSpPr/>
              <p:nvPr/>
            </p:nvSpPr>
            <p:spPr>
              <a:xfrm>
                <a:off x="2254041" y="1166339"/>
                <a:ext cx="5698456" cy="965485"/>
              </a:xfrm>
              <a:prstGeom prst="rect">
                <a:avLst/>
              </a:prstGeom>
              <a:solidFill>
                <a:schemeClr val="bg1"/>
              </a:solidFill>
              <a:ln w="25400">
                <a:solidFill>
                  <a:srgbClr val="0050A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8" name="文本框 7">
              <a:extLst>
                <a:ext uri="{FF2B5EF4-FFF2-40B4-BE49-F238E27FC236}">
                  <a16:creationId xmlns:a16="http://schemas.microsoft.com/office/drawing/2014/main" id="{87989C37-29FE-4283-979E-1FBD518D96DE}"/>
                </a:ext>
              </a:extLst>
            </p:cNvPr>
            <p:cNvSpPr txBox="1">
              <a:spLocks noChangeArrowheads="1"/>
            </p:cNvSpPr>
            <p:nvPr/>
          </p:nvSpPr>
          <p:spPr bwMode="auto">
            <a:xfrm>
              <a:off x="6628279" y="2994624"/>
              <a:ext cx="54721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接下来通过</a:t>
              </a:r>
              <a:r>
                <a:rPr lang="en-US" altLang="zh-CN" sz="2000" dirty="0" err="1">
                  <a:solidFill>
                    <a:schemeClr val="tx1">
                      <a:lumMod val="65000"/>
                      <a:lumOff val="35000"/>
                    </a:schemeClr>
                  </a:solidFill>
                  <a:latin typeface="Times New Roman" panose="02020603050405020304" pitchFamily="18" charset="0"/>
                  <a:cs typeface="Times New Roman" panose="02020603050405020304" pitchFamily="18" charset="0"/>
                </a:rPr>
                <a:t>msfconsole</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中的</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search</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命令查找该漏洞的渗透攻击模块：</a:t>
              </a:r>
              <a:endParaRPr lang="zh-CN"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grpSp>
        <p:nvGrpSpPr>
          <p:cNvPr id="41" name="组合 40">
            <a:extLst>
              <a:ext uri="{FF2B5EF4-FFF2-40B4-BE49-F238E27FC236}">
                <a16:creationId xmlns:a16="http://schemas.microsoft.com/office/drawing/2014/main" id="{CE01647E-48BD-49A2-8FEC-65B677DAB68E}"/>
              </a:ext>
            </a:extLst>
          </p:cNvPr>
          <p:cNvGrpSpPr/>
          <p:nvPr/>
        </p:nvGrpSpPr>
        <p:grpSpPr>
          <a:xfrm>
            <a:off x="1676847" y="1491250"/>
            <a:ext cx="2504076" cy="1087267"/>
            <a:chOff x="1235896" y="1655715"/>
            <a:chExt cx="2504076" cy="1087267"/>
          </a:xfrm>
        </p:grpSpPr>
        <p:grpSp>
          <p:nvGrpSpPr>
            <p:cNvPr id="42" name="组合 41">
              <a:extLst>
                <a:ext uri="{FF2B5EF4-FFF2-40B4-BE49-F238E27FC236}">
                  <a16:creationId xmlns:a16="http://schemas.microsoft.com/office/drawing/2014/main" id="{CDD6C088-62BF-4BE4-BEC1-82F9C8C1435F}"/>
                </a:ext>
              </a:extLst>
            </p:cNvPr>
            <p:cNvGrpSpPr/>
            <p:nvPr/>
          </p:nvGrpSpPr>
          <p:grpSpPr>
            <a:xfrm>
              <a:off x="1235896" y="1655715"/>
              <a:ext cx="2504076" cy="1087267"/>
              <a:chOff x="2027984" y="1583707"/>
              <a:chExt cx="2504076" cy="1087267"/>
            </a:xfrm>
          </p:grpSpPr>
          <p:sp>
            <p:nvSpPr>
              <p:cNvPr id="44" name="矩形 43">
                <a:extLst>
                  <a:ext uri="{FF2B5EF4-FFF2-40B4-BE49-F238E27FC236}">
                    <a16:creationId xmlns:a16="http://schemas.microsoft.com/office/drawing/2014/main" id="{F11DD095-30D0-4755-BFBE-20491E8028C7}"/>
                  </a:ext>
                </a:extLst>
              </p:cNvPr>
              <p:cNvSpPr/>
              <p:nvPr/>
            </p:nvSpPr>
            <p:spPr>
              <a:xfrm>
                <a:off x="2027984" y="1583707"/>
                <a:ext cx="2376264" cy="913882"/>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D572C02-070D-40F7-BB40-EA8BA08C43D7}"/>
                  </a:ext>
                </a:extLst>
              </p:cNvPr>
              <p:cNvSpPr/>
              <p:nvPr/>
            </p:nvSpPr>
            <p:spPr>
              <a:xfrm>
                <a:off x="2155796" y="1722254"/>
                <a:ext cx="2376264" cy="948720"/>
              </a:xfrm>
              <a:prstGeom prst="rect">
                <a:avLst/>
              </a:prstGeom>
              <a:solidFill>
                <a:schemeClr val="bg1"/>
              </a:solidFill>
              <a:ln w="25400">
                <a:solidFill>
                  <a:srgbClr val="0050A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3" name="矩形 42">
              <a:extLst>
                <a:ext uri="{FF2B5EF4-FFF2-40B4-BE49-F238E27FC236}">
                  <a16:creationId xmlns:a16="http://schemas.microsoft.com/office/drawing/2014/main" id="{C3F1F238-C113-432D-81A6-875FFBD5EB36}"/>
                </a:ext>
              </a:extLst>
            </p:cNvPr>
            <p:cNvSpPr/>
            <p:nvPr/>
          </p:nvSpPr>
          <p:spPr>
            <a:xfrm>
              <a:off x="1576444" y="1960109"/>
              <a:ext cx="2103723" cy="646331"/>
            </a:xfrm>
            <a:prstGeom prst="rect">
              <a:avLst/>
            </a:prstGeom>
          </p:spPr>
          <p:txBody>
            <a:bodyPr wrap="square">
              <a:spAutoFit/>
            </a:bodyPr>
            <a:lstStyle/>
            <a:p>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发现目标机存在</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MS08-067</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的漏洞</a:t>
              </a:r>
            </a:p>
          </p:txBody>
        </p:sp>
      </p:grpSp>
      <p:grpSp>
        <p:nvGrpSpPr>
          <p:cNvPr id="3" name="组合 2">
            <a:extLst>
              <a:ext uri="{FF2B5EF4-FFF2-40B4-BE49-F238E27FC236}">
                <a16:creationId xmlns:a16="http://schemas.microsoft.com/office/drawing/2014/main" id="{5CCED006-F081-422E-BB8C-FC614A257481}"/>
              </a:ext>
            </a:extLst>
          </p:cNvPr>
          <p:cNvGrpSpPr/>
          <p:nvPr/>
        </p:nvGrpSpPr>
        <p:grpSpPr>
          <a:xfrm>
            <a:off x="1285296" y="2936583"/>
            <a:ext cx="10530258" cy="3442843"/>
            <a:chOff x="2316636" y="3112269"/>
            <a:chExt cx="8433219" cy="2650455"/>
          </a:xfrm>
        </p:grpSpPr>
        <p:sp>
          <p:nvSpPr>
            <p:cNvPr id="2" name="矩形 1">
              <a:extLst>
                <a:ext uri="{FF2B5EF4-FFF2-40B4-BE49-F238E27FC236}">
                  <a16:creationId xmlns:a16="http://schemas.microsoft.com/office/drawing/2014/main" id="{38A93BCD-ADC6-4DA9-A6F3-E0E3CD5F5D2B}"/>
                </a:ext>
              </a:extLst>
            </p:cNvPr>
            <p:cNvSpPr/>
            <p:nvPr/>
          </p:nvSpPr>
          <p:spPr>
            <a:xfrm>
              <a:off x="2316636" y="3112269"/>
              <a:ext cx="8433219" cy="2650455"/>
            </a:xfrm>
            <a:prstGeom prst="rect">
              <a:avLst/>
            </a:prstGeom>
            <a:solidFill>
              <a:schemeClr val="bg1"/>
            </a:solidFill>
            <a:ln w="25400" cmpd="sng">
              <a:solidFill>
                <a:srgbClr val="0050A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Picture 2">
              <a:extLst>
                <a:ext uri="{FF2B5EF4-FFF2-40B4-BE49-F238E27FC236}">
                  <a16:creationId xmlns:a16="http://schemas.microsoft.com/office/drawing/2014/main" id="{D7AB2C95-B5BD-4B3A-A964-F43BDE08729C}"/>
                </a:ext>
              </a:extLst>
            </p:cNvPr>
            <p:cNvPicPr>
              <a:picLocks noChangeAspect="1" noChangeArrowheads="1"/>
            </p:cNvPicPr>
            <p:nvPr/>
          </p:nvPicPr>
          <p:blipFill>
            <a:blip r:embed="rId3"/>
            <a:srcRect/>
            <a:stretch>
              <a:fillRect/>
            </a:stretch>
          </p:blipFill>
          <p:spPr bwMode="auto">
            <a:xfrm>
              <a:off x="2420506" y="3184277"/>
              <a:ext cx="8225478" cy="2497585"/>
            </a:xfrm>
            <a:prstGeom prst="rect">
              <a:avLst/>
            </a:prstGeom>
            <a:noFill/>
            <a:ln w="9525">
              <a:noFill/>
              <a:miter lim="800000"/>
              <a:headEnd/>
              <a:tailEnd/>
            </a:ln>
          </p:spPr>
        </p:pic>
      </p:grpSp>
      <p:grpSp>
        <p:nvGrpSpPr>
          <p:cNvPr id="16" name="组合 15">
            <a:extLst>
              <a:ext uri="{FF2B5EF4-FFF2-40B4-BE49-F238E27FC236}">
                <a16:creationId xmlns:a16="http://schemas.microsoft.com/office/drawing/2014/main" id="{5BF78774-06E9-4179-84AD-5F95DE72EC60}"/>
              </a:ext>
            </a:extLst>
          </p:cNvPr>
          <p:cNvGrpSpPr/>
          <p:nvPr/>
        </p:nvGrpSpPr>
        <p:grpSpPr>
          <a:xfrm>
            <a:off x="5202511" y="657429"/>
            <a:ext cx="2453727" cy="474140"/>
            <a:chOff x="5202512" y="837929"/>
            <a:chExt cx="2453727" cy="474140"/>
          </a:xfrm>
        </p:grpSpPr>
        <p:cxnSp>
          <p:nvCxnSpPr>
            <p:cNvPr id="17" name="íślíḋè-Straight Connector 13">
              <a:extLst>
                <a:ext uri="{FF2B5EF4-FFF2-40B4-BE49-F238E27FC236}">
                  <a16:creationId xmlns:a16="http://schemas.microsoft.com/office/drawing/2014/main" id="{401B1482-928E-414C-A7EF-07DD2976599A}"/>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336A89C-AB2E-44D4-863B-49A779B54AB0}"/>
                </a:ext>
              </a:extLst>
            </p:cNvPr>
            <p:cNvSpPr/>
            <p:nvPr/>
          </p:nvSpPr>
          <p:spPr>
            <a:xfrm>
              <a:off x="5901024" y="837929"/>
              <a:ext cx="1056701"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渗透</a:t>
              </a:r>
            </a:p>
          </p:txBody>
        </p:sp>
      </p:grpSp>
    </p:spTree>
    <p:extLst>
      <p:ext uri="{BB962C8B-B14F-4D97-AF65-F5344CB8AC3E}">
        <p14:creationId xmlns:p14="http://schemas.microsoft.com/office/powerpoint/2010/main" val="323526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randombar(horizontal)">
                                      <p:cBhvr>
                                        <p:cTn id="19" dur="500"/>
                                        <p:tgtEl>
                                          <p:spTgt spid="36"/>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íṡľíḍè-Rectangle 17">
            <a:extLst>
              <a:ext uri="{FF2B5EF4-FFF2-40B4-BE49-F238E27FC236}">
                <a16:creationId xmlns:a16="http://schemas.microsoft.com/office/drawing/2014/main" id="{A5CAADFC-AF19-403A-8FDD-4CC67175A35D}"/>
              </a:ext>
            </a:extLst>
          </p:cNvPr>
          <p:cNvSpPr/>
          <p:nvPr/>
        </p:nvSpPr>
        <p:spPr>
          <a:xfrm>
            <a:off x="2144753" y="932478"/>
            <a:ext cx="8569244" cy="903198"/>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a:solidFill>
                  <a:prstClr val="white"/>
                </a:solidFill>
                <a:latin typeface="Times New Roman" panose="02020603050405020304" pitchFamily="18" charset="0"/>
                <a:ea typeface="微软雅黑"/>
                <a:cs typeface="Times New Roman" panose="02020603050405020304" pitchFamily="18" charset="0"/>
              </a:rPr>
              <a:t>然后使用</a:t>
            </a:r>
            <a:r>
              <a:rPr lang="en-US" altLang="zh-CN" sz="2400" kern="0" dirty="0">
                <a:solidFill>
                  <a:prstClr val="white"/>
                </a:solidFill>
                <a:latin typeface="Times New Roman" panose="02020603050405020304" pitchFamily="18" charset="0"/>
                <a:ea typeface="微软雅黑"/>
                <a:cs typeface="Times New Roman" panose="02020603050405020304" pitchFamily="18" charset="0"/>
              </a:rPr>
              <a:t>use</a:t>
            </a:r>
            <a:r>
              <a:rPr lang="zh-CN" altLang="en-US" sz="2400" kern="0" dirty="0">
                <a:solidFill>
                  <a:prstClr val="white"/>
                </a:solidFill>
                <a:latin typeface="Times New Roman" panose="02020603050405020304" pitchFamily="18" charset="0"/>
                <a:ea typeface="微软雅黑"/>
                <a:cs typeface="Times New Roman" panose="02020603050405020304" pitchFamily="18" charset="0"/>
              </a:rPr>
              <a:t>命令选用该模块、并使用</a:t>
            </a:r>
            <a:r>
              <a:rPr lang="en-US" altLang="zh-CN" sz="2400" kern="0" dirty="0">
                <a:solidFill>
                  <a:prstClr val="white"/>
                </a:solidFill>
                <a:latin typeface="Times New Roman" panose="02020603050405020304" pitchFamily="18" charset="0"/>
                <a:ea typeface="微软雅黑"/>
                <a:cs typeface="Times New Roman" panose="02020603050405020304" pitchFamily="18" charset="0"/>
              </a:rPr>
              <a:t>show options</a:t>
            </a:r>
            <a:r>
              <a:rPr lang="zh-CN" altLang="en-US" sz="2400" kern="0" dirty="0">
                <a:solidFill>
                  <a:prstClr val="white"/>
                </a:solidFill>
                <a:latin typeface="Times New Roman" panose="02020603050405020304" pitchFamily="18" charset="0"/>
                <a:ea typeface="微软雅黑"/>
                <a:cs typeface="Times New Roman" panose="02020603050405020304" pitchFamily="18" charset="0"/>
              </a:rPr>
              <a:t>来查看选项：</a:t>
            </a:r>
          </a:p>
        </p:txBody>
      </p:sp>
      <p:grpSp>
        <p:nvGrpSpPr>
          <p:cNvPr id="2" name="组合 1">
            <a:extLst>
              <a:ext uri="{FF2B5EF4-FFF2-40B4-BE49-F238E27FC236}">
                <a16:creationId xmlns:a16="http://schemas.microsoft.com/office/drawing/2014/main" id="{CB6B0D7F-C18E-4E1D-848E-061CC97CDEEC}"/>
              </a:ext>
            </a:extLst>
          </p:cNvPr>
          <p:cNvGrpSpPr/>
          <p:nvPr/>
        </p:nvGrpSpPr>
        <p:grpSpPr>
          <a:xfrm>
            <a:off x="1604839" y="2104157"/>
            <a:ext cx="9649072" cy="4032448"/>
            <a:chOff x="1424819" y="1672107"/>
            <a:chExt cx="7884876" cy="3528393"/>
          </a:xfrm>
        </p:grpSpPr>
        <p:sp>
          <p:nvSpPr>
            <p:cNvPr id="22" name="íṡľíḍè-Rectangle 17">
              <a:extLst>
                <a:ext uri="{FF2B5EF4-FFF2-40B4-BE49-F238E27FC236}">
                  <a16:creationId xmlns:a16="http://schemas.microsoft.com/office/drawing/2014/main" id="{2B3CFB2C-5281-4F62-9C80-76D4A8EE959C}"/>
                </a:ext>
              </a:extLst>
            </p:cNvPr>
            <p:cNvSpPr/>
            <p:nvPr/>
          </p:nvSpPr>
          <p:spPr>
            <a:xfrm>
              <a:off x="1424819" y="1672107"/>
              <a:ext cx="7884876" cy="352839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chemeClr val="tx1">
                    <a:lumMod val="75000"/>
                    <a:lumOff val="25000"/>
                  </a:schemeClr>
                </a:solidFill>
                <a:effectLst/>
                <a:uLnTx/>
                <a:uFillTx/>
                <a:latin typeface="Arial"/>
                <a:ea typeface="微软雅黑"/>
              </a:endParaRPr>
            </a:p>
          </p:txBody>
        </p:sp>
        <p:pic>
          <p:nvPicPr>
            <p:cNvPr id="9" name="Picture 2">
              <a:extLst>
                <a:ext uri="{FF2B5EF4-FFF2-40B4-BE49-F238E27FC236}">
                  <a16:creationId xmlns:a16="http://schemas.microsoft.com/office/drawing/2014/main" id="{82A1A995-6734-435D-8CE2-6EE015CB9F43}"/>
                </a:ext>
              </a:extLst>
            </p:cNvPr>
            <p:cNvPicPr>
              <a:picLocks noChangeAspect="1" noChangeArrowheads="1"/>
            </p:cNvPicPr>
            <p:nvPr/>
          </p:nvPicPr>
          <p:blipFill>
            <a:blip r:embed="rId3"/>
            <a:srcRect/>
            <a:stretch>
              <a:fillRect/>
            </a:stretch>
          </p:blipFill>
          <p:spPr bwMode="auto">
            <a:xfrm>
              <a:off x="1587128" y="1816125"/>
              <a:ext cx="7560257" cy="3207453"/>
            </a:xfrm>
            <a:prstGeom prst="rect">
              <a:avLst/>
            </a:prstGeom>
            <a:noFill/>
            <a:ln w="9525">
              <a:noFill/>
              <a:miter lim="800000"/>
              <a:headEnd/>
              <a:tailEnd/>
            </a:ln>
          </p:spPr>
        </p:pic>
      </p:grpSp>
    </p:spTree>
    <p:extLst>
      <p:ext uri="{BB962C8B-B14F-4D97-AF65-F5344CB8AC3E}">
        <p14:creationId xmlns:p14="http://schemas.microsoft.com/office/powerpoint/2010/main" val="338565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24D90D9-EA5A-4030-8CC4-79ECF7C14F10}"/>
              </a:ext>
            </a:extLst>
          </p:cNvPr>
          <p:cNvGrpSpPr/>
          <p:nvPr/>
        </p:nvGrpSpPr>
        <p:grpSpPr>
          <a:xfrm>
            <a:off x="1500108" y="1074727"/>
            <a:ext cx="9537777" cy="1046411"/>
            <a:chOff x="1388816" y="1379693"/>
            <a:chExt cx="9120738" cy="902310"/>
          </a:xfrm>
        </p:grpSpPr>
        <p:sp>
          <p:nvSpPr>
            <p:cNvPr id="34" name="íṡľíḍè-Rectangle 17">
              <a:extLst>
                <a:ext uri="{FF2B5EF4-FFF2-40B4-BE49-F238E27FC236}">
                  <a16:creationId xmlns:a16="http://schemas.microsoft.com/office/drawing/2014/main" id="{FA33E3E7-6134-46B0-A806-2138B42CEC7C}"/>
                </a:ext>
              </a:extLst>
            </p:cNvPr>
            <p:cNvSpPr/>
            <p:nvPr/>
          </p:nvSpPr>
          <p:spPr>
            <a:xfrm>
              <a:off x="1388816" y="1379693"/>
              <a:ext cx="9120738" cy="902310"/>
            </a:xfrm>
            <a:prstGeom prst="round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98" name="矩形 97">
              <a:extLst>
                <a:ext uri="{FF2B5EF4-FFF2-40B4-BE49-F238E27FC236}">
                  <a16:creationId xmlns:a16="http://schemas.microsoft.com/office/drawing/2014/main" id="{B6043767-DC6B-4254-9127-2CD5CBDB1CF9}"/>
                </a:ext>
              </a:extLst>
            </p:cNvPr>
            <p:cNvSpPr/>
            <p:nvPr/>
          </p:nvSpPr>
          <p:spPr>
            <a:xfrm>
              <a:off x="1652570" y="1532568"/>
              <a:ext cx="8856984" cy="499624"/>
            </a:xfrm>
            <a:prstGeom prst="rect">
              <a:avLst/>
            </a:prstGeom>
          </p:spPr>
          <p:txBody>
            <a:bodyPr wrap="square">
              <a:spAutoFit/>
            </a:bodyPr>
            <a:lstStyle/>
            <a:p>
              <a:pPr algn="just">
                <a:lnSpc>
                  <a:spcPct val="150000"/>
                </a:lnSpc>
              </a:pP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可以看到</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options</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RHOST</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并没有被设置，使用</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set</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进行设置后重新查看如下：</a:t>
              </a:r>
            </a:p>
          </p:txBody>
        </p:sp>
      </p:grpSp>
      <p:grpSp>
        <p:nvGrpSpPr>
          <p:cNvPr id="7" name="组合 6">
            <a:extLst>
              <a:ext uri="{FF2B5EF4-FFF2-40B4-BE49-F238E27FC236}">
                <a16:creationId xmlns:a16="http://schemas.microsoft.com/office/drawing/2014/main" id="{C7825958-2AEE-477E-B138-C94CDA758D23}"/>
              </a:ext>
            </a:extLst>
          </p:cNvPr>
          <p:cNvGrpSpPr/>
          <p:nvPr/>
        </p:nvGrpSpPr>
        <p:grpSpPr>
          <a:xfrm>
            <a:off x="1328006" y="2734227"/>
            <a:ext cx="1065112" cy="1046411"/>
            <a:chOff x="1532831" y="2392189"/>
            <a:chExt cx="1152128" cy="792088"/>
          </a:xfrm>
        </p:grpSpPr>
        <p:cxnSp>
          <p:nvCxnSpPr>
            <p:cNvPr id="3" name="直接连接符 2">
              <a:extLst>
                <a:ext uri="{FF2B5EF4-FFF2-40B4-BE49-F238E27FC236}">
                  <a16:creationId xmlns:a16="http://schemas.microsoft.com/office/drawing/2014/main" id="{8F263066-0720-4D0E-9872-B279E9C722AC}"/>
                </a:ext>
              </a:extLst>
            </p:cNvPr>
            <p:cNvCxnSpPr>
              <a:cxnSpLocks/>
            </p:cNvCxnSpPr>
            <p:nvPr/>
          </p:nvCxnSpPr>
          <p:spPr>
            <a:xfrm>
              <a:off x="1532831" y="2392189"/>
              <a:ext cx="1152128" cy="0"/>
            </a:xfrm>
            <a:prstGeom prst="line">
              <a:avLst/>
            </a:prstGeom>
            <a:ln w="25400">
              <a:solidFill>
                <a:srgbClr val="0050A3"/>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DEB583C-4F25-4352-B8F1-54E7129F974D}"/>
                </a:ext>
              </a:extLst>
            </p:cNvPr>
            <p:cNvCxnSpPr>
              <a:cxnSpLocks/>
            </p:cNvCxnSpPr>
            <p:nvPr/>
          </p:nvCxnSpPr>
          <p:spPr>
            <a:xfrm>
              <a:off x="1532831" y="2392189"/>
              <a:ext cx="0" cy="792088"/>
            </a:xfrm>
            <a:prstGeom prst="line">
              <a:avLst/>
            </a:prstGeom>
            <a:ln w="25400">
              <a:solidFill>
                <a:srgbClr val="0050A3"/>
              </a:solidFill>
            </a:ln>
          </p:spPr>
          <p:style>
            <a:lnRef idx="1">
              <a:schemeClr val="accent1"/>
            </a:lnRef>
            <a:fillRef idx="0">
              <a:schemeClr val="accent1"/>
            </a:fillRef>
            <a:effectRef idx="0">
              <a:schemeClr val="accent1"/>
            </a:effectRef>
            <a:fontRef idx="minor">
              <a:schemeClr val="tx1"/>
            </a:fontRef>
          </p:style>
        </p:cxnSp>
      </p:grpSp>
      <p:pic>
        <p:nvPicPr>
          <p:cNvPr id="29" name="Picture 2">
            <a:extLst>
              <a:ext uri="{FF2B5EF4-FFF2-40B4-BE49-F238E27FC236}">
                <a16:creationId xmlns:a16="http://schemas.microsoft.com/office/drawing/2014/main" id="{22C3C455-D7BE-489E-AB52-E4F59C200706}"/>
              </a:ext>
            </a:extLst>
          </p:cNvPr>
          <p:cNvPicPr>
            <a:picLocks noChangeAspect="1" noChangeArrowheads="1"/>
          </p:cNvPicPr>
          <p:nvPr/>
        </p:nvPicPr>
        <p:blipFill>
          <a:blip r:embed="rId3"/>
          <a:srcRect/>
          <a:stretch>
            <a:fillRect/>
          </a:stretch>
        </p:blipFill>
        <p:spPr bwMode="auto">
          <a:xfrm>
            <a:off x="1809670" y="3063527"/>
            <a:ext cx="9721074" cy="2707171"/>
          </a:xfrm>
          <a:prstGeom prst="rect">
            <a:avLst/>
          </a:prstGeom>
          <a:noFill/>
          <a:ln w="9525">
            <a:noFill/>
            <a:miter lim="800000"/>
            <a:headEnd/>
            <a:tailEnd/>
          </a:ln>
        </p:spPr>
      </p:pic>
      <p:grpSp>
        <p:nvGrpSpPr>
          <p:cNvPr id="6" name="组合 5">
            <a:extLst>
              <a:ext uri="{FF2B5EF4-FFF2-40B4-BE49-F238E27FC236}">
                <a16:creationId xmlns:a16="http://schemas.microsoft.com/office/drawing/2014/main" id="{743E25BD-6260-47FC-9C2B-97EA2F36D985}"/>
              </a:ext>
            </a:extLst>
          </p:cNvPr>
          <p:cNvGrpSpPr/>
          <p:nvPr/>
        </p:nvGrpSpPr>
        <p:grpSpPr>
          <a:xfrm>
            <a:off x="10749855" y="5198185"/>
            <a:ext cx="1065112" cy="1046411"/>
            <a:chOff x="9525719" y="4120381"/>
            <a:chExt cx="1152128" cy="792088"/>
          </a:xfrm>
        </p:grpSpPr>
        <p:cxnSp>
          <p:nvCxnSpPr>
            <p:cNvPr id="30" name="直接连接符 29">
              <a:extLst>
                <a:ext uri="{FF2B5EF4-FFF2-40B4-BE49-F238E27FC236}">
                  <a16:creationId xmlns:a16="http://schemas.microsoft.com/office/drawing/2014/main" id="{7379AFC6-F37F-4122-B663-817B69831FC9}"/>
                </a:ext>
              </a:extLst>
            </p:cNvPr>
            <p:cNvCxnSpPr>
              <a:cxnSpLocks/>
            </p:cNvCxnSpPr>
            <p:nvPr/>
          </p:nvCxnSpPr>
          <p:spPr>
            <a:xfrm>
              <a:off x="9525719" y="4912469"/>
              <a:ext cx="1152128" cy="0"/>
            </a:xfrm>
            <a:prstGeom prst="line">
              <a:avLst/>
            </a:prstGeom>
            <a:ln w="25400">
              <a:solidFill>
                <a:srgbClr val="0050A3"/>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FC8C8B-7C45-4E56-B1BC-8DB42E48E8D0}"/>
                </a:ext>
              </a:extLst>
            </p:cNvPr>
            <p:cNvCxnSpPr>
              <a:cxnSpLocks/>
            </p:cNvCxnSpPr>
            <p:nvPr/>
          </p:nvCxnSpPr>
          <p:spPr>
            <a:xfrm>
              <a:off x="10677847" y="4120381"/>
              <a:ext cx="0" cy="792088"/>
            </a:xfrm>
            <a:prstGeom prst="line">
              <a:avLst/>
            </a:prstGeom>
            <a:ln w="25400">
              <a:solidFill>
                <a:srgbClr val="0050A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057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accel="50000" decel="50000" fill="hold" nodeType="withEffect">
                                  <p:stCondLst>
                                    <p:cond delay="0"/>
                                  </p:stCondLst>
                                  <p:childTnLst>
                                    <p:animMotion origin="layout" path="M 0.24074 0.12467 L 1.23457E-7 2.69535E-6 " pathEditMode="relative" rAng="0" ptsTypes="AA">
                                      <p:cBhvr>
                                        <p:cTn id="13" dur="1250" fill="hold"/>
                                        <p:tgtEl>
                                          <p:spTgt spid="7"/>
                                        </p:tgtEl>
                                        <p:attrNameLst>
                                          <p:attrName>ppt_x</p:attrName>
                                          <p:attrName>ppt_y</p:attrName>
                                        </p:attrNameLst>
                                      </p:cBhvr>
                                      <p:rCtr x="-12037" y="-6234"/>
                                    </p:animMotion>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nodeType="withEffect">
                                  <p:stCondLst>
                                    <p:cond delay="0"/>
                                  </p:stCondLst>
                                  <p:childTnLst>
                                    <p:animMotion origin="layout" path="M -0.28111 -0.09438 L -1.11111E-6 1.49254E-7 " pathEditMode="relative" rAng="0" ptsTypes="AA">
                                      <p:cBhvr>
                                        <p:cTn id="18" dur="1250" fill="hold"/>
                                        <p:tgtEl>
                                          <p:spTgt spid="6"/>
                                        </p:tgtEl>
                                        <p:attrNameLst>
                                          <p:attrName>ppt_x</p:attrName>
                                          <p:attrName>ppt_y</p:attrName>
                                        </p:attrNameLst>
                                      </p:cBhvr>
                                      <p:rCtr x="14049" y="4719"/>
                                    </p:animMotion>
                                  </p:childTnLst>
                                </p:cTn>
                              </p:par>
                              <p:par>
                                <p:cTn id="19" presetID="10" presetClass="entr" presetSubtype="0" fill="hold" nodeType="withEffect">
                                  <p:stCondLst>
                                    <p:cond delay="8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7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PA-组合 36">
            <a:extLst>
              <a:ext uri="{FF2B5EF4-FFF2-40B4-BE49-F238E27FC236}">
                <a16:creationId xmlns:a16="http://schemas.microsoft.com/office/drawing/2014/main" id="{4B941D7B-DBDD-4DFA-9F50-5B06CF8A58BF}"/>
              </a:ext>
            </a:extLst>
          </p:cNvPr>
          <p:cNvGrpSpPr/>
          <p:nvPr>
            <p:custDataLst>
              <p:tags r:id="rId1"/>
            </p:custDataLst>
          </p:nvPr>
        </p:nvGrpSpPr>
        <p:grpSpPr>
          <a:xfrm>
            <a:off x="1407776" y="1259978"/>
            <a:ext cx="9559493" cy="707887"/>
            <a:chOff x="1507559" y="1775379"/>
            <a:chExt cx="9559493" cy="707887"/>
          </a:xfrm>
        </p:grpSpPr>
        <p:grpSp>
          <p:nvGrpSpPr>
            <p:cNvPr id="25" name="组合 24">
              <a:extLst>
                <a:ext uri="{FF2B5EF4-FFF2-40B4-BE49-F238E27FC236}">
                  <a16:creationId xmlns:a16="http://schemas.microsoft.com/office/drawing/2014/main" id="{57712CDF-7C88-423C-AECC-F67B19BC90EC}"/>
                </a:ext>
              </a:extLst>
            </p:cNvPr>
            <p:cNvGrpSpPr/>
            <p:nvPr/>
          </p:nvGrpSpPr>
          <p:grpSpPr>
            <a:xfrm>
              <a:off x="1507559" y="1775379"/>
              <a:ext cx="9559493" cy="707887"/>
              <a:chOff x="5052269" y="2718144"/>
              <a:chExt cx="9559493" cy="707887"/>
            </a:xfrm>
          </p:grpSpPr>
          <p:sp>
            <p:nvSpPr>
              <p:cNvPr id="27" name="PA-六边形 39">
                <a:extLst>
                  <a:ext uri="{FF2B5EF4-FFF2-40B4-BE49-F238E27FC236}">
                    <a16:creationId xmlns:a16="http://schemas.microsoft.com/office/drawing/2014/main" id="{47EDDE9E-AB61-4FA4-9A4E-E9A19EA9DC03}"/>
                  </a:ext>
                </a:extLst>
              </p:cNvPr>
              <p:cNvSpPr/>
              <p:nvPr>
                <p:custDataLst>
                  <p:tags r:id="rId6"/>
                </p:custDataLst>
              </p:nvPr>
            </p:nvSpPr>
            <p:spPr>
              <a:xfrm>
                <a:off x="5052269" y="2718144"/>
                <a:ext cx="820896" cy="707887"/>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28" name="PA-文本框 7">
                <a:extLst>
                  <a:ext uri="{FF2B5EF4-FFF2-40B4-BE49-F238E27FC236}">
                    <a16:creationId xmlns:a16="http://schemas.microsoft.com/office/drawing/2014/main" id="{9E325BA3-1F55-41E6-82BA-B184CBD221AA}"/>
                  </a:ext>
                </a:extLst>
              </p:cNvPr>
              <p:cNvSpPr txBox="1">
                <a:spLocks noChangeArrowheads="1"/>
              </p:cNvSpPr>
              <p:nvPr>
                <p:custDataLst>
                  <p:tags r:id="rId7"/>
                </p:custDataLst>
              </p:nvPr>
            </p:nvSpPr>
            <p:spPr bwMode="auto">
              <a:xfrm>
                <a:off x="7084870" y="2845358"/>
                <a:ext cx="7526892"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利用后，可以看到</a:t>
                </a:r>
                <a:r>
                  <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rPr>
                  <a:t>Windows XP</a:t>
                </a: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系统中出现：</a:t>
                </a:r>
              </a:p>
            </p:txBody>
          </p:sp>
          <p:cxnSp>
            <p:nvCxnSpPr>
              <p:cNvPr id="29" name="PA-直接连接符 41">
                <a:extLst>
                  <a:ext uri="{FF2B5EF4-FFF2-40B4-BE49-F238E27FC236}">
                    <a16:creationId xmlns:a16="http://schemas.microsoft.com/office/drawing/2014/main" id="{8814D9AD-5F59-4000-8A5B-9EB7E93700D9}"/>
                  </a:ext>
                </a:extLst>
              </p:cNvPr>
              <p:cNvCxnSpPr/>
              <p:nvPr>
                <p:custDataLst>
                  <p:tags r:id="rId8"/>
                </p:custDataLst>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PA-open-office-folder_74337">
              <a:extLst>
                <a:ext uri="{FF2B5EF4-FFF2-40B4-BE49-F238E27FC236}">
                  <a16:creationId xmlns:a16="http://schemas.microsoft.com/office/drawing/2014/main" id="{5ADDCD9A-0A0E-4424-B7C7-4B1956E6BFBF}"/>
                </a:ext>
              </a:extLst>
            </p:cNvPr>
            <p:cNvSpPr>
              <a:spLocks noChangeAspect="1"/>
            </p:cNvSpPr>
            <p:nvPr>
              <p:custDataLst>
                <p:tags r:id="rId5"/>
              </p:custDataLst>
            </p:nvPr>
          </p:nvSpPr>
          <p:spPr bwMode="auto">
            <a:xfrm>
              <a:off x="1719928" y="1983290"/>
              <a:ext cx="396158" cy="292064"/>
            </a:xfrm>
            <a:custGeom>
              <a:avLst/>
              <a:gdLst>
                <a:gd name="connsiteX0" fmla="*/ 116997 w 605592"/>
                <a:gd name="connsiteY0" fmla="*/ 132804 h 446468"/>
                <a:gd name="connsiteX1" fmla="*/ 605592 w 605592"/>
                <a:gd name="connsiteY1" fmla="*/ 132804 h 446468"/>
                <a:gd name="connsiteX2" fmla="*/ 555359 w 605592"/>
                <a:gd name="connsiteY2" fmla="*/ 446468 h 446468"/>
                <a:gd name="connsiteX3" fmla="*/ 116997 w 605592"/>
                <a:gd name="connsiteY3" fmla="*/ 446468 h 446468"/>
                <a:gd name="connsiteX4" fmla="*/ 0 w 605592"/>
                <a:gd name="connsiteY4" fmla="*/ 0 h 446468"/>
                <a:gd name="connsiteX5" fmla="*/ 137120 w 605592"/>
                <a:gd name="connsiteY5" fmla="*/ 0 h 446468"/>
                <a:gd name="connsiteX6" fmla="*/ 153635 w 605592"/>
                <a:gd name="connsiteY6" fmla="*/ 27991 h 446468"/>
                <a:gd name="connsiteX7" fmla="*/ 438423 w 605592"/>
                <a:gd name="connsiteY7" fmla="*/ 27991 h 446468"/>
                <a:gd name="connsiteX8" fmla="*/ 438423 w 605592"/>
                <a:gd name="connsiteY8" fmla="*/ 91455 h 446468"/>
                <a:gd name="connsiteX9" fmla="*/ 69670 w 605592"/>
                <a:gd name="connsiteY9" fmla="*/ 91455 h 446468"/>
                <a:gd name="connsiteX10" fmla="*/ 69670 w 605592"/>
                <a:gd name="connsiteY10" fmla="*/ 446468 h 446468"/>
                <a:gd name="connsiteX11" fmla="*/ 0 w 605592"/>
                <a:gd name="connsiteY11" fmla="*/ 446468 h 44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592" h="446468">
                  <a:moveTo>
                    <a:pt x="116997" y="132804"/>
                  </a:moveTo>
                  <a:lnTo>
                    <a:pt x="605592" y="132804"/>
                  </a:lnTo>
                  <a:lnTo>
                    <a:pt x="555359" y="446468"/>
                  </a:lnTo>
                  <a:lnTo>
                    <a:pt x="116997" y="446468"/>
                  </a:lnTo>
                  <a:close/>
                  <a:moveTo>
                    <a:pt x="0" y="0"/>
                  </a:moveTo>
                  <a:lnTo>
                    <a:pt x="137120" y="0"/>
                  </a:lnTo>
                  <a:lnTo>
                    <a:pt x="153635" y="27991"/>
                  </a:lnTo>
                  <a:lnTo>
                    <a:pt x="438423" y="27991"/>
                  </a:lnTo>
                  <a:lnTo>
                    <a:pt x="438423" y="91455"/>
                  </a:lnTo>
                  <a:lnTo>
                    <a:pt x="69670" y="91455"/>
                  </a:lnTo>
                  <a:lnTo>
                    <a:pt x="69670" y="446468"/>
                  </a:lnTo>
                  <a:lnTo>
                    <a:pt x="0" y="446468"/>
                  </a:lnTo>
                  <a:close/>
                </a:path>
              </a:pathLst>
            </a:custGeom>
            <a:solidFill>
              <a:schemeClr val="bg1"/>
            </a:solidFill>
            <a:ln>
              <a:noFill/>
            </a:ln>
          </p:spPr>
        </p:sp>
      </p:grpSp>
      <p:grpSp>
        <p:nvGrpSpPr>
          <p:cNvPr id="2" name="组合 1">
            <a:extLst>
              <a:ext uri="{FF2B5EF4-FFF2-40B4-BE49-F238E27FC236}">
                <a16:creationId xmlns:a16="http://schemas.microsoft.com/office/drawing/2014/main" id="{53BD6AF0-3DEE-4F24-9CBE-EB52188A62A4}"/>
              </a:ext>
            </a:extLst>
          </p:cNvPr>
          <p:cNvGrpSpPr/>
          <p:nvPr/>
        </p:nvGrpSpPr>
        <p:grpSpPr>
          <a:xfrm>
            <a:off x="1407776" y="2081166"/>
            <a:ext cx="9559493" cy="707887"/>
            <a:chOff x="1407776" y="1788225"/>
            <a:chExt cx="9559493" cy="707887"/>
          </a:xfrm>
        </p:grpSpPr>
        <p:grpSp>
          <p:nvGrpSpPr>
            <p:cNvPr id="31" name="组合 30">
              <a:extLst>
                <a:ext uri="{FF2B5EF4-FFF2-40B4-BE49-F238E27FC236}">
                  <a16:creationId xmlns:a16="http://schemas.microsoft.com/office/drawing/2014/main" id="{C5B8374E-6FCB-4D60-90B3-7050F5019CAC}"/>
                </a:ext>
              </a:extLst>
            </p:cNvPr>
            <p:cNvGrpSpPr/>
            <p:nvPr/>
          </p:nvGrpSpPr>
          <p:grpSpPr>
            <a:xfrm>
              <a:off x="1407776" y="1788225"/>
              <a:ext cx="9559493" cy="707887"/>
              <a:chOff x="5052269" y="2718144"/>
              <a:chExt cx="9559493" cy="707887"/>
            </a:xfrm>
          </p:grpSpPr>
          <p:sp>
            <p:nvSpPr>
              <p:cNvPr id="33" name="PA-六边形 27">
                <a:extLst>
                  <a:ext uri="{FF2B5EF4-FFF2-40B4-BE49-F238E27FC236}">
                    <a16:creationId xmlns:a16="http://schemas.microsoft.com/office/drawing/2014/main" id="{194C8680-1E2B-488E-BA5C-A40461D2CD04}"/>
                  </a:ext>
                </a:extLst>
              </p:cNvPr>
              <p:cNvSpPr/>
              <p:nvPr>
                <p:custDataLst>
                  <p:tags r:id="rId2"/>
                </p:custDataLst>
              </p:nvPr>
            </p:nvSpPr>
            <p:spPr>
              <a:xfrm>
                <a:off x="5052269" y="2718144"/>
                <a:ext cx="820896" cy="707887"/>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34" name="PA-文本框 7">
                <a:extLst>
                  <a:ext uri="{FF2B5EF4-FFF2-40B4-BE49-F238E27FC236}">
                    <a16:creationId xmlns:a16="http://schemas.microsoft.com/office/drawing/2014/main" id="{8AC79DA7-550A-411C-9B7B-23568994BC4F}"/>
                  </a:ext>
                </a:extLst>
              </p:cNvPr>
              <p:cNvSpPr txBox="1">
                <a:spLocks noChangeArrowheads="1"/>
              </p:cNvSpPr>
              <p:nvPr>
                <p:custDataLst>
                  <p:tags r:id="rId3"/>
                </p:custDataLst>
              </p:nvPr>
            </p:nvSpPr>
            <p:spPr bwMode="auto">
              <a:xfrm>
                <a:off x="7084870" y="2845455"/>
                <a:ext cx="7526892"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最后，利用</a:t>
                </a:r>
                <a:r>
                  <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rPr>
                  <a:t>exploit</a:t>
                </a: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命令进行利用：</a:t>
                </a:r>
              </a:p>
            </p:txBody>
          </p:sp>
          <p:cxnSp>
            <p:nvCxnSpPr>
              <p:cNvPr id="35" name="PA-直接连接符 29">
                <a:extLst>
                  <a:ext uri="{FF2B5EF4-FFF2-40B4-BE49-F238E27FC236}">
                    <a16:creationId xmlns:a16="http://schemas.microsoft.com/office/drawing/2014/main" id="{3C21B544-AE9E-47F0-ABC4-6D845F0E3D9D}"/>
                  </a:ext>
                </a:extLst>
              </p:cNvPr>
              <p:cNvCxnSpPr/>
              <p:nvPr>
                <p:custDataLst>
                  <p:tags r:id="rId4"/>
                </p:custDataLst>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3" name="laptop-with-energy-mass-equivalence-formula-on-screen_40476">
              <a:extLst>
                <a:ext uri="{FF2B5EF4-FFF2-40B4-BE49-F238E27FC236}">
                  <a16:creationId xmlns:a16="http://schemas.microsoft.com/office/drawing/2014/main" id="{BEA4BD16-E10A-4212-BF84-2571BF950EEA}"/>
                </a:ext>
              </a:extLst>
            </p:cNvPr>
            <p:cNvSpPr>
              <a:spLocks noChangeAspect="1"/>
            </p:cNvSpPr>
            <p:nvPr/>
          </p:nvSpPr>
          <p:spPr bwMode="auto">
            <a:xfrm>
              <a:off x="1569677" y="1963253"/>
              <a:ext cx="497093" cy="357830"/>
            </a:xfrm>
            <a:custGeom>
              <a:avLst/>
              <a:gdLst>
                <a:gd name="connsiteX0" fmla="*/ 67893 w 607286"/>
                <a:gd name="connsiteY0" fmla="*/ 324883 h 437153"/>
                <a:gd name="connsiteX1" fmla="*/ 296916 w 607286"/>
                <a:gd name="connsiteY1" fmla="*/ 324883 h 437153"/>
                <a:gd name="connsiteX2" fmla="*/ 310370 w 607286"/>
                <a:gd name="connsiteY2" fmla="*/ 324883 h 437153"/>
                <a:gd name="connsiteX3" fmla="*/ 539393 w 607286"/>
                <a:gd name="connsiteY3" fmla="*/ 324883 h 437153"/>
                <a:gd name="connsiteX4" fmla="*/ 607286 w 607286"/>
                <a:gd name="connsiteY4" fmla="*/ 415449 h 437153"/>
                <a:gd name="connsiteX5" fmla="*/ 607286 w 607286"/>
                <a:gd name="connsiteY5" fmla="*/ 437153 h 437153"/>
                <a:gd name="connsiteX6" fmla="*/ 0 w 607286"/>
                <a:gd name="connsiteY6" fmla="*/ 437153 h 437153"/>
                <a:gd name="connsiteX7" fmla="*/ 0 w 607286"/>
                <a:gd name="connsiteY7" fmla="*/ 415449 h 437153"/>
                <a:gd name="connsiteX8" fmla="*/ 213813 w 607286"/>
                <a:gd name="connsiteY8" fmla="*/ 180506 h 437153"/>
                <a:gd name="connsiteX9" fmla="*/ 264338 w 607286"/>
                <a:gd name="connsiteY9" fmla="*/ 180506 h 437153"/>
                <a:gd name="connsiteX10" fmla="*/ 264338 w 607286"/>
                <a:gd name="connsiteY10" fmla="*/ 195819 h 437153"/>
                <a:gd name="connsiteX11" fmla="*/ 213813 w 607286"/>
                <a:gd name="connsiteY11" fmla="*/ 195819 h 437153"/>
                <a:gd name="connsiteX12" fmla="*/ 397885 w 607286"/>
                <a:gd name="connsiteY12" fmla="*/ 160996 h 437153"/>
                <a:gd name="connsiteX13" fmla="*/ 390844 w 607286"/>
                <a:gd name="connsiteY13" fmla="*/ 163262 h 437153"/>
                <a:gd name="connsiteX14" fmla="*/ 387636 w 607286"/>
                <a:gd name="connsiteY14" fmla="*/ 169670 h 437153"/>
                <a:gd name="connsiteX15" fmla="*/ 406569 w 607286"/>
                <a:gd name="connsiteY15" fmla="*/ 169670 h 437153"/>
                <a:gd name="connsiteX16" fmla="*/ 404144 w 607286"/>
                <a:gd name="connsiteY16" fmla="*/ 163497 h 437153"/>
                <a:gd name="connsiteX17" fmla="*/ 397885 w 607286"/>
                <a:gd name="connsiteY17" fmla="*/ 160996 h 437153"/>
                <a:gd name="connsiteX18" fmla="*/ 213813 w 607286"/>
                <a:gd name="connsiteY18" fmla="*/ 156514 h 437153"/>
                <a:gd name="connsiteX19" fmla="*/ 264338 w 607286"/>
                <a:gd name="connsiteY19" fmla="*/ 156514 h 437153"/>
                <a:gd name="connsiteX20" fmla="*/ 264338 w 607286"/>
                <a:gd name="connsiteY20" fmla="*/ 171827 h 437153"/>
                <a:gd name="connsiteX21" fmla="*/ 213813 w 607286"/>
                <a:gd name="connsiteY21" fmla="*/ 171827 h 437153"/>
                <a:gd name="connsiteX22" fmla="*/ 310649 w 607286"/>
                <a:gd name="connsiteY22" fmla="*/ 148399 h 437153"/>
                <a:gd name="connsiteX23" fmla="*/ 318861 w 607286"/>
                <a:gd name="connsiteY23" fmla="*/ 150506 h 437153"/>
                <a:gd name="connsiteX24" fmla="*/ 324727 w 607286"/>
                <a:gd name="connsiteY24" fmla="*/ 156437 h 437153"/>
                <a:gd name="connsiteX25" fmla="*/ 325978 w 607286"/>
                <a:gd name="connsiteY25" fmla="*/ 154954 h 437153"/>
                <a:gd name="connsiteX26" fmla="*/ 329029 w 607286"/>
                <a:gd name="connsiteY26" fmla="*/ 152223 h 437153"/>
                <a:gd name="connsiteX27" fmla="*/ 334269 w 607286"/>
                <a:gd name="connsiteY27" fmla="*/ 149570 h 437153"/>
                <a:gd name="connsiteX28" fmla="*/ 342403 w 607286"/>
                <a:gd name="connsiteY28" fmla="*/ 148399 h 437153"/>
                <a:gd name="connsiteX29" fmla="*/ 350850 w 607286"/>
                <a:gd name="connsiteY29" fmla="*/ 149882 h 437153"/>
                <a:gd name="connsiteX30" fmla="*/ 356325 w 607286"/>
                <a:gd name="connsiteY30" fmla="*/ 154018 h 437153"/>
                <a:gd name="connsiteX31" fmla="*/ 359297 w 607286"/>
                <a:gd name="connsiteY31" fmla="*/ 159714 h 437153"/>
                <a:gd name="connsiteX32" fmla="*/ 360236 w 607286"/>
                <a:gd name="connsiteY32" fmla="*/ 165957 h 437153"/>
                <a:gd name="connsiteX33" fmla="*/ 360236 w 607286"/>
                <a:gd name="connsiteY33" fmla="*/ 201464 h 437153"/>
                <a:gd name="connsiteX34" fmla="*/ 340370 w 607286"/>
                <a:gd name="connsiteY34" fmla="*/ 201464 h 437153"/>
                <a:gd name="connsiteX35" fmla="*/ 340370 w 607286"/>
                <a:gd name="connsiteY35" fmla="*/ 173449 h 437153"/>
                <a:gd name="connsiteX36" fmla="*/ 340213 w 607286"/>
                <a:gd name="connsiteY36" fmla="*/ 169937 h 437153"/>
                <a:gd name="connsiteX37" fmla="*/ 339431 w 607286"/>
                <a:gd name="connsiteY37" fmla="*/ 166972 h 437153"/>
                <a:gd name="connsiteX38" fmla="*/ 337398 w 607286"/>
                <a:gd name="connsiteY38" fmla="*/ 164865 h 437153"/>
                <a:gd name="connsiteX39" fmla="*/ 333878 w 607286"/>
                <a:gd name="connsiteY39" fmla="*/ 164162 h 437153"/>
                <a:gd name="connsiteX40" fmla="*/ 328638 w 607286"/>
                <a:gd name="connsiteY40" fmla="*/ 166738 h 437153"/>
                <a:gd name="connsiteX41" fmla="*/ 327152 w 607286"/>
                <a:gd name="connsiteY41" fmla="*/ 173449 h 437153"/>
                <a:gd name="connsiteX42" fmla="*/ 327152 w 607286"/>
                <a:gd name="connsiteY42" fmla="*/ 201464 h 437153"/>
                <a:gd name="connsiteX43" fmla="*/ 307364 w 607286"/>
                <a:gd name="connsiteY43" fmla="*/ 201464 h 437153"/>
                <a:gd name="connsiteX44" fmla="*/ 307364 w 607286"/>
                <a:gd name="connsiteY44" fmla="*/ 173449 h 437153"/>
                <a:gd name="connsiteX45" fmla="*/ 307207 w 607286"/>
                <a:gd name="connsiteY45" fmla="*/ 169937 h 437153"/>
                <a:gd name="connsiteX46" fmla="*/ 306347 w 607286"/>
                <a:gd name="connsiteY46" fmla="*/ 166894 h 437153"/>
                <a:gd name="connsiteX47" fmla="*/ 304392 w 607286"/>
                <a:gd name="connsiteY47" fmla="*/ 164865 h 437153"/>
                <a:gd name="connsiteX48" fmla="*/ 300872 w 607286"/>
                <a:gd name="connsiteY48" fmla="*/ 164162 h 437153"/>
                <a:gd name="connsiteX49" fmla="*/ 295632 w 607286"/>
                <a:gd name="connsiteY49" fmla="*/ 166738 h 437153"/>
                <a:gd name="connsiteX50" fmla="*/ 294146 w 607286"/>
                <a:gd name="connsiteY50" fmla="*/ 173449 h 437153"/>
                <a:gd name="connsiteX51" fmla="*/ 294146 w 607286"/>
                <a:gd name="connsiteY51" fmla="*/ 201464 h 437153"/>
                <a:gd name="connsiteX52" fmla="*/ 274358 w 607286"/>
                <a:gd name="connsiteY52" fmla="*/ 201464 h 437153"/>
                <a:gd name="connsiteX53" fmla="*/ 274358 w 607286"/>
                <a:gd name="connsiteY53" fmla="*/ 149648 h 437153"/>
                <a:gd name="connsiteX54" fmla="*/ 293442 w 607286"/>
                <a:gd name="connsiteY54" fmla="*/ 149648 h 437153"/>
                <a:gd name="connsiteX55" fmla="*/ 293442 w 607286"/>
                <a:gd name="connsiteY55" fmla="*/ 156593 h 437153"/>
                <a:gd name="connsiteX56" fmla="*/ 293676 w 607286"/>
                <a:gd name="connsiteY56" fmla="*/ 156593 h 437153"/>
                <a:gd name="connsiteX57" fmla="*/ 300950 w 607286"/>
                <a:gd name="connsiteY57" fmla="*/ 150194 h 437153"/>
                <a:gd name="connsiteX58" fmla="*/ 310649 w 607286"/>
                <a:gd name="connsiteY58" fmla="*/ 148399 h 437153"/>
                <a:gd name="connsiteX59" fmla="*/ 396086 w 607286"/>
                <a:gd name="connsiteY59" fmla="*/ 148258 h 437153"/>
                <a:gd name="connsiteX60" fmla="*/ 409385 w 607286"/>
                <a:gd name="connsiteY60" fmla="*/ 150368 h 437153"/>
                <a:gd name="connsiteX61" fmla="*/ 418617 w 607286"/>
                <a:gd name="connsiteY61" fmla="*/ 156542 h 437153"/>
                <a:gd name="connsiteX62" fmla="*/ 423937 w 607286"/>
                <a:gd name="connsiteY62" fmla="*/ 166466 h 437153"/>
                <a:gd name="connsiteX63" fmla="*/ 425580 w 607286"/>
                <a:gd name="connsiteY63" fmla="*/ 179986 h 437153"/>
                <a:gd name="connsiteX64" fmla="*/ 387558 w 607286"/>
                <a:gd name="connsiteY64" fmla="*/ 179986 h 437153"/>
                <a:gd name="connsiteX65" fmla="*/ 390453 w 607286"/>
                <a:gd name="connsiteY65" fmla="*/ 187254 h 437153"/>
                <a:gd name="connsiteX66" fmla="*/ 397729 w 607286"/>
                <a:gd name="connsiteY66" fmla="*/ 190067 h 437153"/>
                <a:gd name="connsiteX67" fmla="*/ 402501 w 607286"/>
                <a:gd name="connsiteY67" fmla="*/ 189129 h 437153"/>
                <a:gd name="connsiteX68" fmla="*/ 406100 w 607286"/>
                <a:gd name="connsiteY68" fmla="*/ 186394 h 437153"/>
                <a:gd name="connsiteX69" fmla="*/ 424484 w 607286"/>
                <a:gd name="connsiteY69" fmla="*/ 186394 h 437153"/>
                <a:gd name="connsiteX70" fmla="*/ 420260 w 607286"/>
                <a:gd name="connsiteY70" fmla="*/ 193662 h 437153"/>
                <a:gd name="connsiteX71" fmla="*/ 414079 w 607286"/>
                <a:gd name="connsiteY71" fmla="*/ 198741 h 437153"/>
                <a:gd name="connsiteX72" fmla="*/ 406334 w 607286"/>
                <a:gd name="connsiteY72" fmla="*/ 201789 h 437153"/>
                <a:gd name="connsiteX73" fmla="*/ 397807 w 607286"/>
                <a:gd name="connsiteY73" fmla="*/ 202805 h 437153"/>
                <a:gd name="connsiteX74" fmla="*/ 386228 w 607286"/>
                <a:gd name="connsiteY74" fmla="*/ 200929 h 437153"/>
                <a:gd name="connsiteX75" fmla="*/ 376918 w 607286"/>
                <a:gd name="connsiteY75" fmla="*/ 195694 h 437153"/>
                <a:gd name="connsiteX76" fmla="*/ 370894 w 607286"/>
                <a:gd name="connsiteY76" fmla="*/ 187175 h 437153"/>
                <a:gd name="connsiteX77" fmla="*/ 368704 w 607286"/>
                <a:gd name="connsiteY77" fmla="*/ 175688 h 437153"/>
                <a:gd name="connsiteX78" fmla="*/ 370581 w 607286"/>
                <a:gd name="connsiteY78" fmla="*/ 165060 h 437153"/>
                <a:gd name="connsiteX79" fmla="*/ 376136 w 607286"/>
                <a:gd name="connsiteY79" fmla="*/ 156307 h 437153"/>
                <a:gd name="connsiteX80" fmla="*/ 384820 w 607286"/>
                <a:gd name="connsiteY80" fmla="*/ 150446 h 437153"/>
                <a:gd name="connsiteX81" fmla="*/ 396086 w 607286"/>
                <a:gd name="connsiteY81" fmla="*/ 148258 h 437153"/>
                <a:gd name="connsiteX82" fmla="*/ 144306 w 607286"/>
                <a:gd name="connsiteY82" fmla="*/ 130123 h 437153"/>
                <a:gd name="connsiteX83" fmla="*/ 203403 w 607286"/>
                <a:gd name="connsiteY83" fmla="*/ 130123 h 437153"/>
                <a:gd name="connsiteX84" fmla="*/ 203403 w 607286"/>
                <a:gd name="connsiteY84" fmla="*/ 148388 h 437153"/>
                <a:gd name="connsiteX85" fmla="*/ 166272 w 607286"/>
                <a:gd name="connsiteY85" fmla="*/ 148388 h 437153"/>
                <a:gd name="connsiteX86" fmla="*/ 166272 w 607286"/>
                <a:gd name="connsiteY86" fmla="*/ 157364 h 437153"/>
                <a:gd name="connsiteX87" fmla="*/ 199964 w 607286"/>
                <a:gd name="connsiteY87" fmla="*/ 157364 h 437153"/>
                <a:gd name="connsiteX88" fmla="*/ 199964 w 607286"/>
                <a:gd name="connsiteY88" fmla="*/ 174302 h 437153"/>
                <a:gd name="connsiteX89" fmla="*/ 166272 w 607286"/>
                <a:gd name="connsiteY89" fmla="*/ 174302 h 437153"/>
                <a:gd name="connsiteX90" fmla="*/ 166272 w 607286"/>
                <a:gd name="connsiteY90" fmla="*/ 183200 h 437153"/>
                <a:gd name="connsiteX91" fmla="*/ 204498 w 607286"/>
                <a:gd name="connsiteY91" fmla="*/ 183200 h 437153"/>
                <a:gd name="connsiteX92" fmla="*/ 204498 w 607286"/>
                <a:gd name="connsiteY92" fmla="*/ 201465 h 437153"/>
                <a:gd name="connsiteX93" fmla="*/ 144306 w 607286"/>
                <a:gd name="connsiteY93" fmla="*/ 201465 h 437153"/>
                <a:gd name="connsiteX94" fmla="*/ 449272 w 607286"/>
                <a:gd name="connsiteY94" fmla="*/ 116574 h 437153"/>
                <a:gd name="connsiteX95" fmla="*/ 456224 w 607286"/>
                <a:gd name="connsiteY95" fmla="*/ 117355 h 437153"/>
                <a:gd name="connsiteX96" fmla="*/ 461613 w 607286"/>
                <a:gd name="connsiteY96" fmla="*/ 119854 h 437153"/>
                <a:gd name="connsiteX97" fmla="*/ 465128 w 607286"/>
                <a:gd name="connsiteY97" fmla="*/ 123992 h 437153"/>
                <a:gd name="connsiteX98" fmla="*/ 466377 w 607286"/>
                <a:gd name="connsiteY98" fmla="*/ 129771 h 437153"/>
                <a:gd name="connsiteX99" fmla="*/ 464659 w 607286"/>
                <a:gd name="connsiteY99" fmla="*/ 136643 h 437153"/>
                <a:gd name="connsiteX100" fmla="*/ 460129 w 607286"/>
                <a:gd name="connsiteY100" fmla="*/ 141484 h 437153"/>
                <a:gd name="connsiteX101" fmla="*/ 454193 w 607286"/>
                <a:gd name="connsiteY101" fmla="*/ 145232 h 437153"/>
                <a:gd name="connsiteX102" fmla="*/ 447945 w 607286"/>
                <a:gd name="connsiteY102" fmla="*/ 148746 h 437153"/>
                <a:gd name="connsiteX103" fmla="*/ 447945 w 607286"/>
                <a:gd name="connsiteY103" fmla="*/ 148824 h 437153"/>
                <a:gd name="connsiteX104" fmla="*/ 467002 w 607286"/>
                <a:gd name="connsiteY104" fmla="*/ 148824 h 437153"/>
                <a:gd name="connsiteX105" fmla="*/ 467002 w 607286"/>
                <a:gd name="connsiteY105" fmla="*/ 159054 h 437153"/>
                <a:gd name="connsiteX106" fmla="*/ 430605 w 607286"/>
                <a:gd name="connsiteY106" fmla="*/ 159054 h 437153"/>
                <a:gd name="connsiteX107" fmla="*/ 431230 w 607286"/>
                <a:gd name="connsiteY107" fmla="*/ 153354 h 437153"/>
                <a:gd name="connsiteX108" fmla="*/ 433573 w 607286"/>
                <a:gd name="connsiteY108" fmla="*/ 148668 h 437153"/>
                <a:gd name="connsiteX109" fmla="*/ 436698 w 607286"/>
                <a:gd name="connsiteY109" fmla="*/ 145310 h 437153"/>
                <a:gd name="connsiteX110" fmla="*/ 440369 w 607286"/>
                <a:gd name="connsiteY110" fmla="*/ 142343 h 437153"/>
                <a:gd name="connsiteX111" fmla="*/ 444430 w 607286"/>
                <a:gd name="connsiteY111" fmla="*/ 139766 h 437153"/>
                <a:gd name="connsiteX112" fmla="*/ 448491 w 607286"/>
                <a:gd name="connsiteY112" fmla="*/ 137345 h 437153"/>
                <a:gd name="connsiteX113" fmla="*/ 450288 w 607286"/>
                <a:gd name="connsiteY113" fmla="*/ 136252 h 437153"/>
                <a:gd name="connsiteX114" fmla="*/ 452162 w 607286"/>
                <a:gd name="connsiteY114" fmla="*/ 134925 h 437153"/>
                <a:gd name="connsiteX115" fmla="*/ 453646 w 607286"/>
                <a:gd name="connsiteY115" fmla="*/ 133285 h 437153"/>
                <a:gd name="connsiteX116" fmla="*/ 454193 w 607286"/>
                <a:gd name="connsiteY116" fmla="*/ 131255 h 437153"/>
                <a:gd name="connsiteX117" fmla="*/ 452709 w 607286"/>
                <a:gd name="connsiteY117" fmla="*/ 127272 h 437153"/>
                <a:gd name="connsiteX118" fmla="*/ 449116 w 607286"/>
                <a:gd name="connsiteY118" fmla="*/ 126101 h 437153"/>
                <a:gd name="connsiteX119" fmla="*/ 444118 w 607286"/>
                <a:gd name="connsiteY119" fmla="*/ 128521 h 437153"/>
                <a:gd name="connsiteX120" fmla="*/ 442790 w 607286"/>
                <a:gd name="connsiteY120" fmla="*/ 134769 h 437153"/>
                <a:gd name="connsiteX121" fmla="*/ 431465 w 607286"/>
                <a:gd name="connsiteY121" fmla="*/ 134769 h 437153"/>
                <a:gd name="connsiteX122" fmla="*/ 432324 w 607286"/>
                <a:gd name="connsiteY122" fmla="*/ 127038 h 437153"/>
                <a:gd name="connsiteX123" fmla="*/ 435838 w 607286"/>
                <a:gd name="connsiteY123" fmla="*/ 121337 h 437153"/>
                <a:gd name="connsiteX124" fmla="*/ 441618 w 607286"/>
                <a:gd name="connsiteY124" fmla="*/ 117745 h 437153"/>
                <a:gd name="connsiteX125" fmla="*/ 449272 w 607286"/>
                <a:gd name="connsiteY125" fmla="*/ 116574 h 437153"/>
                <a:gd name="connsiteX126" fmla="*/ 115676 w 607286"/>
                <a:gd name="connsiteY126" fmla="*/ 47714 h 437153"/>
                <a:gd name="connsiteX127" fmla="*/ 115676 w 607286"/>
                <a:gd name="connsiteY127" fmla="*/ 262703 h 437153"/>
                <a:gd name="connsiteX128" fmla="*/ 491681 w 607286"/>
                <a:gd name="connsiteY128" fmla="*/ 262703 h 437153"/>
                <a:gd name="connsiteX129" fmla="*/ 491681 w 607286"/>
                <a:gd name="connsiteY129" fmla="*/ 47714 h 437153"/>
                <a:gd name="connsiteX130" fmla="*/ 67884 w 607286"/>
                <a:gd name="connsiteY130" fmla="*/ 0 h 437153"/>
                <a:gd name="connsiteX131" fmla="*/ 539473 w 607286"/>
                <a:gd name="connsiteY131" fmla="*/ 0 h 437153"/>
                <a:gd name="connsiteX132" fmla="*/ 539473 w 607286"/>
                <a:gd name="connsiteY132" fmla="*/ 310417 h 437153"/>
                <a:gd name="connsiteX133" fmla="*/ 67884 w 607286"/>
                <a:gd name="connsiteY133" fmla="*/ 310417 h 4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607286" h="437153">
                  <a:moveTo>
                    <a:pt x="67893" y="324883"/>
                  </a:moveTo>
                  <a:lnTo>
                    <a:pt x="296916" y="324883"/>
                  </a:lnTo>
                  <a:lnTo>
                    <a:pt x="310370" y="324883"/>
                  </a:lnTo>
                  <a:lnTo>
                    <a:pt x="539393" y="324883"/>
                  </a:lnTo>
                  <a:lnTo>
                    <a:pt x="607286" y="415449"/>
                  </a:lnTo>
                  <a:lnTo>
                    <a:pt x="607286" y="437153"/>
                  </a:lnTo>
                  <a:lnTo>
                    <a:pt x="0" y="437153"/>
                  </a:lnTo>
                  <a:lnTo>
                    <a:pt x="0" y="415449"/>
                  </a:lnTo>
                  <a:close/>
                  <a:moveTo>
                    <a:pt x="213813" y="180506"/>
                  </a:moveTo>
                  <a:lnTo>
                    <a:pt x="264338" y="180506"/>
                  </a:lnTo>
                  <a:lnTo>
                    <a:pt x="264338" y="195819"/>
                  </a:lnTo>
                  <a:lnTo>
                    <a:pt x="213813" y="195819"/>
                  </a:lnTo>
                  <a:close/>
                  <a:moveTo>
                    <a:pt x="397885" y="160996"/>
                  </a:moveTo>
                  <a:cubicBezTo>
                    <a:pt x="394912" y="160996"/>
                    <a:pt x="392565" y="161699"/>
                    <a:pt x="390844" y="163262"/>
                  </a:cubicBezTo>
                  <a:cubicBezTo>
                    <a:pt x="389201" y="164747"/>
                    <a:pt x="388106" y="166857"/>
                    <a:pt x="387636" y="169670"/>
                  </a:cubicBezTo>
                  <a:lnTo>
                    <a:pt x="406569" y="169670"/>
                  </a:lnTo>
                  <a:cubicBezTo>
                    <a:pt x="406569" y="167248"/>
                    <a:pt x="405787" y="165216"/>
                    <a:pt x="404144" y="163497"/>
                  </a:cubicBezTo>
                  <a:cubicBezTo>
                    <a:pt x="402501" y="161856"/>
                    <a:pt x="400388" y="160996"/>
                    <a:pt x="397885" y="160996"/>
                  </a:cubicBezTo>
                  <a:close/>
                  <a:moveTo>
                    <a:pt x="213813" y="156514"/>
                  </a:moveTo>
                  <a:lnTo>
                    <a:pt x="264338" y="156514"/>
                  </a:lnTo>
                  <a:lnTo>
                    <a:pt x="264338" y="171827"/>
                  </a:lnTo>
                  <a:lnTo>
                    <a:pt x="213813" y="171827"/>
                  </a:lnTo>
                  <a:close/>
                  <a:moveTo>
                    <a:pt x="310649" y="148399"/>
                  </a:moveTo>
                  <a:cubicBezTo>
                    <a:pt x="313464" y="148399"/>
                    <a:pt x="316202" y="149101"/>
                    <a:pt x="318861" y="150506"/>
                  </a:cubicBezTo>
                  <a:cubicBezTo>
                    <a:pt x="321520" y="151911"/>
                    <a:pt x="323476" y="153862"/>
                    <a:pt x="324727" y="156437"/>
                  </a:cubicBezTo>
                  <a:cubicBezTo>
                    <a:pt x="324883" y="156359"/>
                    <a:pt x="325353" y="155812"/>
                    <a:pt x="325978" y="154954"/>
                  </a:cubicBezTo>
                  <a:cubicBezTo>
                    <a:pt x="326682" y="154096"/>
                    <a:pt x="327621" y="153159"/>
                    <a:pt x="329029" y="152223"/>
                  </a:cubicBezTo>
                  <a:cubicBezTo>
                    <a:pt x="330358" y="151286"/>
                    <a:pt x="332079" y="150350"/>
                    <a:pt x="334269" y="149570"/>
                  </a:cubicBezTo>
                  <a:cubicBezTo>
                    <a:pt x="336459" y="148789"/>
                    <a:pt x="339196" y="148399"/>
                    <a:pt x="342403" y="148399"/>
                  </a:cubicBezTo>
                  <a:cubicBezTo>
                    <a:pt x="345688" y="148399"/>
                    <a:pt x="348504" y="148867"/>
                    <a:pt x="350850" y="149882"/>
                  </a:cubicBezTo>
                  <a:cubicBezTo>
                    <a:pt x="353040" y="150974"/>
                    <a:pt x="354917" y="152301"/>
                    <a:pt x="356325" y="154018"/>
                  </a:cubicBezTo>
                  <a:cubicBezTo>
                    <a:pt x="357733" y="155734"/>
                    <a:pt x="358671" y="157607"/>
                    <a:pt x="359297" y="159714"/>
                  </a:cubicBezTo>
                  <a:cubicBezTo>
                    <a:pt x="359923" y="161821"/>
                    <a:pt x="360236" y="163850"/>
                    <a:pt x="360236" y="165957"/>
                  </a:cubicBezTo>
                  <a:lnTo>
                    <a:pt x="360236" y="201464"/>
                  </a:lnTo>
                  <a:lnTo>
                    <a:pt x="340370" y="201464"/>
                  </a:lnTo>
                  <a:lnTo>
                    <a:pt x="340370" y="173449"/>
                  </a:lnTo>
                  <a:cubicBezTo>
                    <a:pt x="340370" y="172278"/>
                    <a:pt x="340370" y="171108"/>
                    <a:pt x="340213" y="169937"/>
                  </a:cubicBezTo>
                  <a:cubicBezTo>
                    <a:pt x="340135" y="168767"/>
                    <a:pt x="339822" y="167830"/>
                    <a:pt x="339431" y="166972"/>
                  </a:cubicBezTo>
                  <a:cubicBezTo>
                    <a:pt x="338962" y="166035"/>
                    <a:pt x="338258" y="165411"/>
                    <a:pt x="337398" y="164865"/>
                  </a:cubicBezTo>
                  <a:cubicBezTo>
                    <a:pt x="336537" y="164397"/>
                    <a:pt x="335364" y="164162"/>
                    <a:pt x="333878" y="164162"/>
                  </a:cubicBezTo>
                  <a:cubicBezTo>
                    <a:pt x="331375" y="164162"/>
                    <a:pt x="329576" y="165021"/>
                    <a:pt x="328638" y="166738"/>
                  </a:cubicBezTo>
                  <a:cubicBezTo>
                    <a:pt x="327699" y="168454"/>
                    <a:pt x="327152" y="170718"/>
                    <a:pt x="327152" y="173449"/>
                  </a:cubicBezTo>
                  <a:lnTo>
                    <a:pt x="327152" y="201464"/>
                  </a:lnTo>
                  <a:lnTo>
                    <a:pt x="307364" y="201464"/>
                  </a:lnTo>
                  <a:lnTo>
                    <a:pt x="307364" y="173449"/>
                  </a:lnTo>
                  <a:cubicBezTo>
                    <a:pt x="307364" y="172200"/>
                    <a:pt x="307285" y="171030"/>
                    <a:pt x="307207" y="169937"/>
                  </a:cubicBezTo>
                  <a:cubicBezTo>
                    <a:pt x="307129" y="168767"/>
                    <a:pt x="306816" y="167830"/>
                    <a:pt x="306347" y="166894"/>
                  </a:cubicBezTo>
                  <a:cubicBezTo>
                    <a:pt x="305956" y="166035"/>
                    <a:pt x="305252" y="165411"/>
                    <a:pt x="304392" y="164865"/>
                  </a:cubicBezTo>
                  <a:cubicBezTo>
                    <a:pt x="303531" y="164397"/>
                    <a:pt x="302358" y="164162"/>
                    <a:pt x="300872" y="164162"/>
                  </a:cubicBezTo>
                  <a:cubicBezTo>
                    <a:pt x="298369" y="164162"/>
                    <a:pt x="296570" y="165021"/>
                    <a:pt x="295632" y="166738"/>
                  </a:cubicBezTo>
                  <a:cubicBezTo>
                    <a:pt x="294615" y="168454"/>
                    <a:pt x="294146" y="170718"/>
                    <a:pt x="294146" y="173449"/>
                  </a:cubicBezTo>
                  <a:lnTo>
                    <a:pt x="294146" y="201464"/>
                  </a:lnTo>
                  <a:lnTo>
                    <a:pt x="274358" y="201464"/>
                  </a:lnTo>
                  <a:lnTo>
                    <a:pt x="274358" y="149648"/>
                  </a:lnTo>
                  <a:lnTo>
                    <a:pt x="293442" y="149648"/>
                  </a:lnTo>
                  <a:lnTo>
                    <a:pt x="293442" y="156593"/>
                  </a:lnTo>
                  <a:lnTo>
                    <a:pt x="293676" y="156593"/>
                  </a:lnTo>
                  <a:cubicBezTo>
                    <a:pt x="295632" y="153549"/>
                    <a:pt x="298135" y="151442"/>
                    <a:pt x="300950" y="150194"/>
                  </a:cubicBezTo>
                  <a:cubicBezTo>
                    <a:pt x="303844" y="149023"/>
                    <a:pt x="307051" y="148399"/>
                    <a:pt x="310649" y="148399"/>
                  </a:cubicBezTo>
                  <a:close/>
                  <a:moveTo>
                    <a:pt x="396086" y="148258"/>
                  </a:moveTo>
                  <a:cubicBezTo>
                    <a:pt x="401249" y="148258"/>
                    <a:pt x="405630" y="148961"/>
                    <a:pt x="409385" y="150368"/>
                  </a:cubicBezTo>
                  <a:cubicBezTo>
                    <a:pt x="413141" y="151775"/>
                    <a:pt x="416192" y="153806"/>
                    <a:pt x="418617" y="156542"/>
                  </a:cubicBezTo>
                  <a:cubicBezTo>
                    <a:pt x="421042" y="159199"/>
                    <a:pt x="422763" y="162559"/>
                    <a:pt x="423937" y="166466"/>
                  </a:cubicBezTo>
                  <a:cubicBezTo>
                    <a:pt x="425032" y="170374"/>
                    <a:pt x="425580" y="174906"/>
                    <a:pt x="425580" y="179986"/>
                  </a:cubicBezTo>
                  <a:lnTo>
                    <a:pt x="387558" y="179986"/>
                  </a:lnTo>
                  <a:cubicBezTo>
                    <a:pt x="387871" y="182956"/>
                    <a:pt x="388810" y="185378"/>
                    <a:pt x="390453" y="187254"/>
                  </a:cubicBezTo>
                  <a:cubicBezTo>
                    <a:pt x="392174" y="189129"/>
                    <a:pt x="394599" y="190067"/>
                    <a:pt x="397729" y="190067"/>
                  </a:cubicBezTo>
                  <a:cubicBezTo>
                    <a:pt x="399371" y="190067"/>
                    <a:pt x="400936" y="189754"/>
                    <a:pt x="402501" y="189129"/>
                  </a:cubicBezTo>
                  <a:cubicBezTo>
                    <a:pt x="404065" y="188582"/>
                    <a:pt x="405317" y="187644"/>
                    <a:pt x="406100" y="186394"/>
                  </a:cubicBezTo>
                  <a:lnTo>
                    <a:pt x="424484" y="186394"/>
                  </a:lnTo>
                  <a:cubicBezTo>
                    <a:pt x="423546" y="189129"/>
                    <a:pt x="422137" y="191552"/>
                    <a:pt x="420260" y="193662"/>
                  </a:cubicBezTo>
                  <a:cubicBezTo>
                    <a:pt x="418460" y="195772"/>
                    <a:pt x="416426" y="197413"/>
                    <a:pt x="414079" y="198741"/>
                  </a:cubicBezTo>
                  <a:cubicBezTo>
                    <a:pt x="411654" y="200148"/>
                    <a:pt x="409151" y="201086"/>
                    <a:pt x="406334" y="201789"/>
                  </a:cubicBezTo>
                  <a:cubicBezTo>
                    <a:pt x="403596" y="202414"/>
                    <a:pt x="400701" y="202805"/>
                    <a:pt x="397807" y="202805"/>
                  </a:cubicBezTo>
                  <a:cubicBezTo>
                    <a:pt x="393660" y="202805"/>
                    <a:pt x="389749" y="202180"/>
                    <a:pt x="386228" y="200929"/>
                  </a:cubicBezTo>
                  <a:cubicBezTo>
                    <a:pt x="382629" y="199757"/>
                    <a:pt x="379578" y="198038"/>
                    <a:pt x="376918" y="195694"/>
                  </a:cubicBezTo>
                  <a:cubicBezTo>
                    <a:pt x="374337" y="193427"/>
                    <a:pt x="372303" y="190614"/>
                    <a:pt x="370894" y="187175"/>
                  </a:cubicBezTo>
                  <a:cubicBezTo>
                    <a:pt x="369408" y="183815"/>
                    <a:pt x="368704" y="179986"/>
                    <a:pt x="368704" y="175688"/>
                  </a:cubicBezTo>
                  <a:cubicBezTo>
                    <a:pt x="368704" y="171859"/>
                    <a:pt x="369330" y="168342"/>
                    <a:pt x="370581" y="165060"/>
                  </a:cubicBezTo>
                  <a:cubicBezTo>
                    <a:pt x="371911" y="161699"/>
                    <a:pt x="373789" y="158808"/>
                    <a:pt x="376136" y="156307"/>
                  </a:cubicBezTo>
                  <a:cubicBezTo>
                    <a:pt x="378561" y="153806"/>
                    <a:pt x="381456" y="151853"/>
                    <a:pt x="384820" y="150446"/>
                  </a:cubicBezTo>
                  <a:cubicBezTo>
                    <a:pt x="388184" y="149039"/>
                    <a:pt x="391939" y="148258"/>
                    <a:pt x="396086" y="148258"/>
                  </a:cubicBezTo>
                  <a:close/>
                  <a:moveTo>
                    <a:pt x="144306" y="130123"/>
                  </a:moveTo>
                  <a:lnTo>
                    <a:pt x="203403" y="130123"/>
                  </a:lnTo>
                  <a:lnTo>
                    <a:pt x="203403" y="148388"/>
                  </a:lnTo>
                  <a:lnTo>
                    <a:pt x="166272" y="148388"/>
                  </a:lnTo>
                  <a:lnTo>
                    <a:pt x="166272" y="157364"/>
                  </a:lnTo>
                  <a:lnTo>
                    <a:pt x="199964" y="157364"/>
                  </a:lnTo>
                  <a:lnTo>
                    <a:pt x="199964" y="174302"/>
                  </a:lnTo>
                  <a:lnTo>
                    <a:pt x="166272" y="174302"/>
                  </a:lnTo>
                  <a:lnTo>
                    <a:pt x="166272" y="183200"/>
                  </a:lnTo>
                  <a:lnTo>
                    <a:pt x="204498" y="183200"/>
                  </a:lnTo>
                  <a:lnTo>
                    <a:pt x="204498" y="201465"/>
                  </a:lnTo>
                  <a:lnTo>
                    <a:pt x="144306" y="201465"/>
                  </a:lnTo>
                  <a:close/>
                  <a:moveTo>
                    <a:pt x="449272" y="116574"/>
                  </a:moveTo>
                  <a:cubicBezTo>
                    <a:pt x="451772" y="116574"/>
                    <a:pt x="454115" y="116886"/>
                    <a:pt x="456224" y="117355"/>
                  </a:cubicBezTo>
                  <a:cubicBezTo>
                    <a:pt x="458333" y="117901"/>
                    <a:pt x="460129" y="118760"/>
                    <a:pt x="461613" y="119854"/>
                  </a:cubicBezTo>
                  <a:cubicBezTo>
                    <a:pt x="463175" y="120869"/>
                    <a:pt x="464347" y="122274"/>
                    <a:pt x="465128" y="123992"/>
                  </a:cubicBezTo>
                  <a:cubicBezTo>
                    <a:pt x="465987" y="125632"/>
                    <a:pt x="466377" y="127584"/>
                    <a:pt x="466377" y="129771"/>
                  </a:cubicBezTo>
                  <a:cubicBezTo>
                    <a:pt x="466377" y="132504"/>
                    <a:pt x="465753" y="134769"/>
                    <a:pt x="464659" y="136643"/>
                  </a:cubicBezTo>
                  <a:cubicBezTo>
                    <a:pt x="463488" y="138439"/>
                    <a:pt x="462004" y="140079"/>
                    <a:pt x="460129" y="141484"/>
                  </a:cubicBezTo>
                  <a:cubicBezTo>
                    <a:pt x="458333" y="142890"/>
                    <a:pt x="456380" y="144139"/>
                    <a:pt x="454193" y="145232"/>
                  </a:cubicBezTo>
                  <a:cubicBezTo>
                    <a:pt x="452006" y="146326"/>
                    <a:pt x="449975" y="147497"/>
                    <a:pt x="447945" y="148746"/>
                  </a:cubicBezTo>
                  <a:lnTo>
                    <a:pt x="447945" y="148824"/>
                  </a:lnTo>
                  <a:lnTo>
                    <a:pt x="467002" y="148824"/>
                  </a:lnTo>
                  <a:lnTo>
                    <a:pt x="467002" y="159054"/>
                  </a:lnTo>
                  <a:lnTo>
                    <a:pt x="430605" y="159054"/>
                  </a:lnTo>
                  <a:cubicBezTo>
                    <a:pt x="430449" y="157024"/>
                    <a:pt x="430684" y="155150"/>
                    <a:pt x="431230" y="153354"/>
                  </a:cubicBezTo>
                  <a:cubicBezTo>
                    <a:pt x="431777" y="151636"/>
                    <a:pt x="432558" y="150074"/>
                    <a:pt x="433573" y="148668"/>
                  </a:cubicBezTo>
                  <a:cubicBezTo>
                    <a:pt x="434511" y="147497"/>
                    <a:pt x="435526" y="146326"/>
                    <a:pt x="436698" y="145310"/>
                  </a:cubicBezTo>
                  <a:cubicBezTo>
                    <a:pt x="437791" y="144217"/>
                    <a:pt x="439041" y="143280"/>
                    <a:pt x="440369" y="142343"/>
                  </a:cubicBezTo>
                  <a:cubicBezTo>
                    <a:pt x="441618" y="141484"/>
                    <a:pt x="443024" y="140625"/>
                    <a:pt x="444430" y="139766"/>
                  </a:cubicBezTo>
                  <a:cubicBezTo>
                    <a:pt x="445836" y="138985"/>
                    <a:pt x="447164" y="138126"/>
                    <a:pt x="448491" y="137345"/>
                  </a:cubicBezTo>
                  <a:cubicBezTo>
                    <a:pt x="449038" y="137033"/>
                    <a:pt x="449663" y="136643"/>
                    <a:pt x="450288" y="136252"/>
                  </a:cubicBezTo>
                  <a:cubicBezTo>
                    <a:pt x="450991" y="135862"/>
                    <a:pt x="451616" y="135393"/>
                    <a:pt x="452162" y="134925"/>
                  </a:cubicBezTo>
                  <a:cubicBezTo>
                    <a:pt x="452787" y="134456"/>
                    <a:pt x="453256" y="133910"/>
                    <a:pt x="453646" y="133285"/>
                  </a:cubicBezTo>
                  <a:cubicBezTo>
                    <a:pt x="453959" y="132738"/>
                    <a:pt x="454193" y="132035"/>
                    <a:pt x="454193" y="131255"/>
                  </a:cubicBezTo>
                  <a:cubicBezTo>
                    <a:pt x="454193" y="129302"/>
                    <a:pt x="453724" y="127975"/>
                    <a:pt x="452709" y="127272"/>
                  </a:cubicBezTo>
                  <a:cubicBezTo>
                    <a:pt x="451694" y="126491"/>
                    <a:pt x="450522" y="126101"/>
                    <a:pt x="449116" y="126101"/>
                  </a:cubicBezTo>
                  <a:cubicBezTo>
                    <a:pt x="446695" y="126101"/>
                    <a:pt x="445055" y="126960"/>
                    <a:pt x="444118" y="128521"/>
                  </a:cubicBezTo>
                  <a:cubicBezTo>
                    <a:pt x="443102" y="130083"/>
                    <a:pt x="442712" y="132192"/>
                    <a:pt x="442790" y="134769"/>
                  </a:cubicBezTo>
                  <a:lnTo>
                    <a:pt x="431465" y="134769"/>
                  </a:lnTo>
                  <a:cubicBezTo>
                    <a:pt x="431230" y="131801"/>
                    <a:pt x="431543" y="129302"/>
                    <a:pt x="432324" y="127038"/>
                  </a:cubicBezTo>
                  <a:cubicBezTo>
                    <a:pt x="433105" y="124773"/>
                    <a:pt x="434276" y="122899"/>
                    <a:pt x="435838" y="121337"/>
                  </a:cubicBezTo>
                  <a:cubicBezTo>
                    <a:pt x="437401" y="119776"/>
                    <a:pt x="439353" y="118604"/>
                    <a:pt x="441618" y="117745"/>
                  </a:cubicBezTo>
                  <a:cubicBezTo>
                    <a:pt x="443883" y="116964"/>
                    <a:pt x="446383" y="116574"/>
                    <a:pt x="449272" y="116574"/>
                  </a:cubicBezTo>
                  <a:close/>
                  <a:moveTo>
                    <a:pt x="115676" y="47714"/>
                  </a:moveTo>
                  <a:lnTo>
                    <a:pt x="115676" y="262703"/>
                  </a:lnTo>
                  <a:lnTo>
                    <a:pt x="491681" y="262703"/>
                  </a:lnTo>
                  <a:lnTo>
                    <a:pt x="491681" y="47714"/>
                  </a:lnTo>
                  <a:close/>
                  <a:moveTo>
                    <a:pt x="67884" y="0"/>
                  </a:moveTo>
                  <a:lnTo>
                    <a:pt x="539473" y="0"/>
                  </a:lnTo>
                  <a:lnTo>
                    <a:pt x="539473" y="310417"/>
                  </a:lnTo>
                  <a:lnTo>
                    <a:pt x="67884" y="310417"/>
                  </a:lnTo>
                  <a:close/>
                </a:path>
              </a:pathLst>
            </a:custGeom>
            <a:solidFill>
              <a:schemeClr val="bg1"/>
            </a:solidFill>
            <a:ln>
              <a:noFill/>
            </a:ln>
          </p:spPr>
        </p:sp>
      </p:grpSp>
      <p:pic>
        <p:nvPicPr>
          <p:cNvPr id="45" name="Picture 2">
            <a:extLst>
              <a:ext uri="{FF2B5EF4-FFF2-40B4-BE49-F238E27FC236}">
                <a16:creationId xmlns:a16="http://schemas.microsoft.com/office/drawing/2014/main" id="{F74B45CD-73DE-43FF-9C09-3D5F8C18E5EF}"/>
              </a:ext>
            </a:extLst>
          </p:cNvPr>
          <p:cNvPicPr>
            <a:picLocks noChangeAspect="1" noChangeArrowheads="1"/>
          </p:cNvPicPr>
          <p:nvPr/>
        </p:nvPicPr>
        <p:blipFill>
          <a:blip r:embed="rId11"/>
          <a:srcRect/>
          <a:stretch>
            <a:fillRect/>
          </a:stretch>
        </p:blipFill>
        <p:spPr bwMode="auto">
          <a:xfrm>
            <a:off x="2589071" y="3073183"/>
            <a:ext cx="8864491" cy="1755060"/>
          </a:xfrm>
          <a:prstGeom prst="rect">
            <a:avLst/>
          </a:prstGeom>
          <a:noFill/>
          <a:ln w="9525">
            <a:noFill/>
            <a:miter lim="800000"/>
            <a:headEnd/>
            <a:tailEnd/>
          </a:ln>
        </p:spPr>
      </p:pic>
      <p:pic>
        <p:nvPicPr>
          <p:cNvPr id="46" name="Picture 3">
            <a:extLst>
              <a:ext uri="{FF2B5EF4-FFF2-40B4-BE49-F238E27FC236}">
                <a16:creationId xmlns:a16="http://schemas.microsoft.com/office/drawing/2014/main" id="{A40DD353-0660-4B7C-AEBB-8DD971C6D20E}"/>
              </a:ext>
            </a:extLst>
          </p:cNvPr>
          <p:cNvPicPr>
            <a:picLocks noChangeAspect="1" noChangeArrowheads="1"/>
          </p:cNvPicPr>
          <p:nvPr/>
        </p:nvPicPr>
        <p:blipFill>
          <a:blip r:embed="rId12"/>
          <a:srcRect/>
          <a:stretch>
            <a:fillRect/>
          </a:stretch>
        </p:blipFill>
        <p:spPr bwMode="auto">
          <a:xfrm>
            <a:off x="3527009" y="1981876"/>
            <a:ext cx="6142709" cy="4517393"/>
          </a:xfrm>
          <a:prstGeom prst="rect">
            <a:avLst/>
          </a:prstGeom>
          <a:noFill/>
          <a:ln w="9525">
            <a:noFill/>
            <a:miter lim="800000"/>
            <a:headEnd/>
            <a:tailEnd/>
          </a:ln>
        </p:spPr>
      </p:pic>
    </p:spTree>
    <p:extLst>
      <p:ext uri="{BB962C8B-B14F-4D97-AF65-F5344CB8AC3E}">
        <p14:creationId xmlns:p14="http://schemas.microsoft.com/office/powerpoint/2010/main" val="150059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500" fill="hold"/>
                                        <p:tgtEl>
                                          <p:spTgt spid="45"/>
                                        </p:tgtEl>
                                        <p:attrNameLst>
                                          <p:attrName>ppt_w</p:attrName>
                                        </p:attrNameLst>
                                      </p:cBhvr>
                                      <p:tavLst>
                                        <p:tav tm="0">
                                          <p:val>
                                            <p:fltVal val="0"/>
                                          </p:val>
                                        </p:tav>
                                        <p:tav tm="100000">
                                          <p:val>
                                            <p:strVal val="#ppt_w"/>
                                          </p:val>
                                        </p:tav>
                                      </p:tavLst>
                                    </p:anim>
                                    <p:anim calcmode="lin" valueType="num">
                                      <p:cBhvr>
                                        <p:cTn id="14" dur="500" fill="hold"/>
                                        <p:tgtEl>
                                          <p:spTgt spid="45"/>
                                        </p:tgtEl>
                                        <p:attrNameLst>
                                          <p:attrName>ppt_h</p:attrName>
                                        </p:attrNameLst>
                                      </p:cBhvr>
                                      <p:tavLst>
                                        <p:tav tm="0">
                                          <p:val>
                                            <p:fltVal val="0"/>
                                          </p:val>
                                        </p:tav>
                                        <p:tav tm="100000">
                                          <p:val>
                                            <p:strVal val="#ppt_h"/>
                                          </p:val>
                                        </p:tav>
                                      </p:tavLst>
                                    </p:anim>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5"/>
                                        </p:tgtEl>
                                      </p:cBhvr>
                                    </p:animEffect>
                                    <p:set>
                                      <p:cBhvr>
                                        <p:cTn id="23" dur="1" fill="hold">
                                          <p:stCondLst>
                                            <p:cond delay="499"/>
                                          </p:stCondLst>
                                        </p:cTn>
                                        <p:tgtEl>
                                          <p:spTgt spid="45"/>
                                        </p:tgtEl>
                                        <p:attrNameLst>
                                          <p:attrName>style.visibility</p:attrName>
                                        </p:attrNameLst>
                                      </p:cBhvr>
                                      <p:to>
                                        <p:strVal val="hidden"/>
                                      </p:to>
                                    </p:set>
                                  </p:childTnLst>
                                </p:cTn>
                              </p:par>
                            </p:childTnLst>
                          </p:cTn>
                        </p:par>
                        <p:par>
                          <p:cTn id="24" fill="hold">
                            <p:stCondLst>
                              <p:cond delay="500"/>
                            </p:stCondLst>
                            <p:childTnLst>
                              <p:par>
                                <p:cTn id="25" presetID="42"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anim calcmode="lin" valueType="num">
                                      <p:cBhvr>
                                        <p:cTn id="28" dur="500" fill="hold"/>
                                        <p:tgtEl>
                                          <p:spTgt spid="24"/>
                                        </p:tgtEl>
                                        <p:attrNameLst>
                                          <p:attrName>ppt_x</p:attrName>
                                        </p:attrNameLst>
                                      </p:cBhvr>
                                      <p:tavLst>
                                        <p:tav tm="0">
                                          <p:val>
                                            <p:strVal val="#ppt_x"/>
                                          </p:val>
                                        </p:tav>
                                        <p:tav tm="100000">
                                          <p:val>
                                            <p:strVal val="#ppt_x"/>
                                          </p:val>
                                        </p:tav>
                                      </p:tavLst>
                                    </p:anim>
                                    <p:anim calcmode="lin" valueType="num">
                                      <p:cBhvr>
                                        <p:cTn id="29" dur="50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blinds(horizontal)">
                                      <p:cBhvr>
                                        <p:cTn id="3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AE51F9C-6185-4960-AD5F-EA3356F1F9D5}"/>
              </a:ext>
            </a:extLst>
          </p:cNvPr>
          <p:cNvGrpSpPr/>
          <p:nvPr/>
        </p:nvGrpSpPr>
        <p:grpSpPr>
          <a:xfrm>
            <a:off x="1388506" y="1141709"/>
            <a:ext cx="6840760" cy="1804638"/>
            <a:chOff x="1748855" y="880021"/>
            <a:chExt cx="6840760" cy="1804638"/>
          </a:xfrm>
        </p:grpSpPr>
        <p:sp>
          <p:nvSpPr>
            <p:cNvPr id="64" name="íṡľíḍè-Rectangle 17">
              <a:extLst>
                <a:ext uri="{FF2B5EF4-FFF2-40B4-BE49-F238E27FC236}">
                  <a16:creationId xmlns:a16="http://schemas.microsoft.com/office/drawing/2014/main" id="{C6631384-B0F7-4805-BD3B-91B1FDD1DB43}"/>
                </a:ext>
              </a:extLst>
            </p:cNvPr>
            <p:cNvSpPr/>
            <p:nvPr/>
          </p:nvSpPr>
          <p:spPr>
            <a:xfrm>
              <a:off x="1748855" y="880021"/>
              <a:ext cx="6840760" cy="1804638"/>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F73881E-4725-4FBE-B3F6-B0EC0D892A08}"/>
                </a:ext>
              </a:extLst>
            </p:cNvPr>
            <p:cNvSpPr/>
            <p:nvPr/>
          </p:nvSpPr>
          <p:spPr>
            <a:xfrm>
              <a:off x="2281716" y="1299475"/>
              <a:ext cx="2192183" cy="961289"/>
            </a:xfrm>
            <a:prstGeom prst="rect">
              <a:avLst/>
            </a:prstGeom>
          </p:spPr>
          <p:txBody>
            <a:bodyPr wrap="square">
              <a:spAutoFit/>
            </a:bodyPr>
            <a:lstStyle/>
            <a:p>
              <a:pPr>
                <a:lnSpc>
                  <a:spcPct val="150000"/>
                </a:lnSpc>
                <a:defRPr/>
              </a:pPr>
              <a:r>
                <a:rPr lang="zh-CN" altLang="en-US" sz="2000" dirty="0">
                  <a:solidFill>
                    <a:schemeClr val="bg1"/>
                  </a:solidFill>
                  <a:latin typeface="微软雅黑" panose="020B0503020204020204" pitchFamily="34" charset="-122"/>
                  <a:ea typeface="微软雅黑" panose="020B0503020204020204" pitchFamily="34" charset="-122"/>
                </a:rPr>
                <a:t>也就是，目标系统出现了溢出。</a:t>
              </a:r>
            </a:p>
          </p:txBody>
        </p:sp>
      </p:grpSp>
      <p:sp>
        <p:nvSpPr>
          <p:cNvPr id="98" name="矩形 97">
            <a:extLst>
              <a:ext uri="{FF2B5EF4-FFF2-40B4-BE49-F238E27FC236}">
                <a16:creationId xmlns:a16="http://schemas.microsoft.com/office/drawing/2014/main" id="{B6043767-DC6B-4254-9127-2CD5CBDB1CF9}"/>
              </a:ext>
            </a:extLst>
          </p:cNvPr>
          <p:cNvSpPr/>
          <p:nvPr/>
        </p:nvSpPr>
        <p:spPr>
          <a:xfrm>
            <a:off x="1370427" y="3405225"/>
            <a:ext cx="10215622" cy="1135054"/>
          </a:xfrm>
          <a:prstGeom prst="rect">
            <a:avLst/>
          </a:prstGeom>
        </p:spPr>
        <p:txBody>
          <a:bodyPr wrap="square">
            <a:spAutoFit/>
          </a:bodyPr>
          <a:lstStyle/>
          <a:p>
            <a:pPr algn="just">
              <a:lnSpc>
                <a:spcPct val="15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如果使用攻击载荷，则可以对目标系统实施更进一步的攻击，比如植入木马，获取目标主机的控制权等。</a:t>
            </a:r>
          </a:p>
        </p:txBody>
      </p:sp>
      <p:grpSp>
        <p:nvGrpSpPr>
          <p:cNvPr id="5" name="组合 4">
            <a:extLst>
              <a:ext uri="{FF2B5EF4-FFF2-40B4-BE49-F238E27FC236}">
                <a16:creationId xmlns:a16="http://schemas.microsoft.com/office/drawing/2014/main" id="{22F8EF80-6F75-4AC5-80F1-F870EAC132AC}"/>
              </a:ext>
            </a:extLst>
          </p:cNvPr>
          <p:cNvGrpSpPr/>
          <p:nvPr/>
        </p:nvGrpSpPr>
        <p:grpSpPr>
          <a:xfrm>
            <a:off x="4340834" y="1285724"/>
            <a:ext cx="3744416" cy="1512168"/>
            <a:chOff x="4701183" y="1024036"/>
            <a:chExt cx="3744416" cy="1512168"/>
          </a:xfrm>
        </p:grpSpPr>
        <p:sp>
          <p:nvSpPr>
            <p:cNvPr id="24" name="íṡľíḍè-Rectangle 17">
              <a:extLst>
                <a:ext uri="{FF2B5EF4-FFF2-40B4-BE49-F238E27FC236}">
                  <a16:creationId xmlns:a16="http://schemas.microsoft.com/office/drawing/2014/main" id="{C4CF230A-A58B-4940-9AB3-FE9CDC89F414}"/>
                </a:ext>
              </a:extLst>
            </p:cNvPr>
            <p:cNvSpPr/>
            <p:nvPr/>
          </p:nvSpPr>
          <p:spPr>
            <a:xfrm>
              <a:off x="4701183" y="1024036"/>
              <a:ext cx="3744416" cy="1512168"/>
            </a:xfrm>
            <a:prstGeom prst="rect">
              <a:avLst/>
            </a:prstGeom>
            <a:solidFill>
              <a:schemeClr val="bg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DB20963-8354-496F-A9A6-37AD4AAF8F20}"/>
                </a:ext>
              </a:extLst>
            </p:cNvPr>
            <p:cNvSpPr/>
            <p:nvPr/>
          </p:nvSpPr>
          <p:spPr>
            <a:xfrm>
              <a:off x="4905592" y="1309066"/>
              <a:ext cx="3335598" cy="966547"/>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以上的情况是，仅仅使用了模块，重现了溢出漏洞。</a:t>
              </a:r>
            </a:p>
          </p:txBody>
        </p:sp>
      </p:grpSp>
      <p:sp>
        <p:nvSpPr>
          <p:cNvPr id="29" name="矩形: 圆角 28">
            <a:extLst>
              <a:ext uri="{FF2B5EF4-FFF2-40B4-BE49-F238E27FC236}">
                <a16:creationId xmlns:a16="http://schemas.microsoft.com/office/drawing/2014/main" id="{B67B957E-9AD4-4FE1-915D-D8C8CAE4EFB4}"/>
              </a:ext>
            </a:extLst>
          </p:cNvPr>
          <p:cNvSpPr/>
          <p:nvPr/>
        </p:nvSpPr>
        <p:spPr>
          <a:xfrm>
            <a:off x="1398329" y="5077971"/>
            <a:ext cx="10215622" cy="1135054"/>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注意：此时需要重启</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Windows</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系统，刚才的溢出导致</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windows XP</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平台不能正常工作了。</a:t>
            </a:r>
          </a:p>
        </p:txBody>
      </p:sp>
    </p:spTree>
    <p:extLst>
      <p:ext uri="{BB962C8B-B14F-4D97-AF65-F5344CB8AC3E}">
        <p14:creationId xmlns:p14="http://schemas.microsoft.com/office/powerpoint/2010/main" val="13494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wipe(left)">
                                      <p:cBhvr>
                                        <p:cTn id="15" dur="500"/>
                                        <p:tgtEl>
                                          <p:spTgt spid="9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íṡľíḍè-Rectangle 17">
            <a:extLst>
              <a:ext uri="{FF2B5EF4-FFF2-40B4-BE49-F238E27FC236}">
                <a16:creationId xmlns:a16="http://schemas.microsoft.com/office/drawing/2014/main" id="{DF16C0EE-F047-4513-ABE9-3621ABC453F7}"/>
              </a:ext>
            </a:extLst>
          </p:cNvPr>
          <p:cNvSpPr/>
          <p:nvPr/>
        </p:nvSpPr>
        <p:spPr>
          <a:xfrm>
            <a:off x="1424819" y="3199602"/>
            <a:ext cx="10009112" cy="1000040"/>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包括与目标系统的直接交互。必须注意的是，在这个过程中，目标可能会记录下我们的</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 </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地址及活动。</a:t>
            </a:r>
          </a:p>
        </p:txBody>
      </p:sp>
      <p:sp>
        <p:nvSpPr>
          <p:cNvPr id="18" name="íṡľíḍè-Rectangle 17">
            <a:extLst>
              <a:ext uri="{FF2B5EF4-FFF2-40B4-BE49-F238E27FC236}">
                <a16:creationId xmlns:a16="http://schemas.microsoft.com/office/drawing/2014/main" id="{95947858-2762-4BDD-87C5-A75A77F7048B}"/>
              </a:ext>
            </a:extLst>
          </p:cNvPr>
          <p:cNvSpPr/>
          <p:nvPr/>
        </p:nvSpPr>
        <p:spPr>
          <a:xfrm>
            <a:off x="1424819" y="2615465"/>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主动信息收集</a:t>
            </a:r>
            <a:endParaRPr kumimoji="0" sz="20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íṡľíḍè-Rectangle 17">
            <a:extLst>
              <a:ext uri="{FF2B5EF4-FFF2-40B4-BE49-F238E27FC236}">
                <a16:creationId xmlns:a16="http://schemas.microsoft.com/office/drawing/2014/main" id="{2B3CFB2C-5281-4F62-9C80-76D4A8EE959C}"/>
              </a:ext>
            </a:extLst>
          </p:cNvPr>
          <p:cNvSpPr/>
          <p:nvPr/>
        </p:nvSpPr>
        <p:spPr>
          <a:xfrm>
            <a:off x="1424819" y="5139784"/>
            <a:ext cx="10009112" cy="1220098"/>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则利用从网上获取的海量信息。当执行被动信息收集的时候，我们不会直接与目标交互，因此目标也不可能知道或记录我们的活动。</a:t>
            </a:r>
            <a:endParaRPr kumimoji="0" sz="2400" b="0" i="0" u="none" strike="noStrike" kern="0" cap="none" spc="0" normalizeH="0" baseline="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íṡľíḍè-Rectangle 17">
            <a:extLst>
              <a:ext uri="{FF2B5EF4-FFF2-40B4-BE49-F238E27FC236}">
                <a16:creationId xmlns:a16="http://schemas.microsoft.com/office/drawing/2014/main" id="{A5CAADFC-AF19-403A-8FDD-4CC67175A35D}"/>
              </a:ext>
            </a:extLst>
          </p:cNvPr>
          <p:cNvSpPr/>
          <p:nvPr/>
        </p:nvSpPr>
        <p:spPr>
          <a:xfrm>
            <a:off x="1424819" y="4555647"/>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被动信息收集</a:t>
            </a:r>
            <a:endParaRPr kumimoji="0" sz="20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FFE661D8-184E-454D-B800-FBD14934D59B}"/>
              </a:ext>
            </a:extLst>
          </p:cNvPr>
          <p:cNvSpPr txBox="1"/>
          <p:nvPr/>
        </p:nvSpPr>
        <p:spPr>
          <a:xfrm>
            <a:off x="1100783" y="603018"/>
            <a:ext cx="10657184" cy="1195215"/>
          </a:xfrm>
          <a:prstGeom prst="rect">
            <a:avLst/>
          </a:prstGeom>
          <a:noFill/>
        </p:spPr>
        <p:txBody>
          <a:bodyPr wrap="square" lIns="86376" tIns="43188" rIns="86376" bIns="43188" rtlCol="0">
            <a:spAutoFit/>
          </a:bodyPr>
          <a:lstStyle/>
          <a:p>
            <a:pPr algn="just"/>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信息收集是渗透测试中最重要的一环。</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在收集目标信息上所花的时间越多，后续阶段的成功率就越高。具有讽刺意味的是，这一步骤恰恰是当前整个渗透测试方提体系中最容易被忽略、最不被重视、最易受人误解的一环。</a:t>
            </a:r>
          </a:p>
        </p:txBody>
      </p:sp>
      <p:sp>
        <p:nvSpPr>
          <p:cNvPr id="2" name="矩形 1">
            <a:extLst>
              <a:ext uri="{FF2B5EF4-FFF2-40B4-BE49-F238E27FC236}">
                <a16:creationId xmlns:a16="http://schemas.microsoft.com/office/drawing/2014/main" id="{B13A598F-1473-4E6D-B4A0-BA83277B7144}"/>
              </a:ext>
            </a:extLst>
          </p:cNvPr>
          <p:cNvSpPr/>
          <p:nvPr/>
        </p:nvSpPr>
        <p:spPr>
          <a:xfrm>
            <a:off x="1316807" y="1976236"/>
            <a:ext cx="5827236" cy="499624"/>
          </a:xfrm>
          <a:prstGeom prst="rect">
            <a:avLst/>
          </a:prstGeom>
        </p:spPr>
        <p:txBody>
          <a:bodyPr wrap="none">
            <a:spAutoFit/>
          </a:bodyPr>
          <a:lstStyle/>
          <a:p>
            <a:pPr>
              <a:lnSpc>
                <a:spcPct val="150000"/>
              </a:lnSpc>
            </a:pPr>
            <a:r>
              <a:rPr lang="zh-CN" altLang="en-US" sz="20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典型的策略应该同时包含</a:t>
            </a:r>
            <a:r>
              <a:rPr lang="zh-CN" altLang="en-US" sz="2000" b="1"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主动和被动的信息收集</a:t>
            </a:r>
            <a:r>
              <a:rPr lang="zh-CN" altLang="en-US" sz="20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27957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 presetClass="entr" presetSubtype="8" decel="6000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decel="6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decel="6000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par>
                                <p:cTn id="26" presetID="2" presetClass="entr" presetSubtype="2" decel="6000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P spid="22" grpId="0" animBg="1"/>
      <p:bldP spid="23" grpId="0" animBg="1"/>
      <p:bldP spid="9"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0BC58945-F4D0-41B2-A987-BFB79F5FBAE3}"/>
              </a:ext>
            </a:extLst>
          </p:cNvPr>
          <p:cNvGrpSpPr/>
          <p:nvPr/>
        </p:nvGrpSpPr>
        <p:grpSpPr>
          <a:xfrm>
            <a:off x="2667490" y="1931296"/>
            <a:ext cx="7742044" cy="4411166"/>
            <a:chOff x="2270913" y="1672107"/>
            <a:chExt cx="6192688" cy="3528393"/>
          </a:xfrm>
        </p:grpSpPr>
        <p:sp>
          <p:nvSpPr>
            <p:cNvPr id="32" name="íṡľíḍè-Rectangle 17">
              <a:extLst>
                <a:ext uri="{FF2B5EF4-FFF2-40B4-BE49-F238E27FC236}">
                  <a16:creationId xmlns:a16="http://schemas.microsoft.com/office/drawing/2014/main" id="{16A1C3C9-E684-43D4-8076-076B88EE41E1}"/>
                </a:ext>
              </a:extLst>
            </p:cNvPr>
            <p:cNvSpPr/>
            <p:nvPr/>
          </p:nvSpPr>
          <p:spPr>
            <a:xfrm>
              <a:off x="2270913" y="1672107"/>
              <a:ext cx="6192688" cy="352839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chemeClr val="tx1">
                    <a:lumMod val="75000"/>
                    <a:lumOff val="25000"/>
                  </a:schemeClr>
                </a:solidFill>
                <a:effectLst/>
                <a:uLnTx/>
                <a:uFillTx/>
                <a:latin typeface="Arial"/>
                <a:ea typeface="微软雅黑"/>
              </a:endParaRPr>
            </a:p>
          </p:txBody>
        </p:sp>
        <p:pic>
          <p:nvPicPr>
            <p:cNvPr id="33" name="Picture 2">
              <a:extLst>
                <a:ext uri="{FF2B5EF4-FFF2-40B4-BE49-F238E27FC236}">
                  <a16:creationId xmlns:a16="http://schemas.microsoft.com/office/drawing/2014/main" id="{567D5AA5-3147-4FEF-85D3-1758DA0267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46588" y="1816125"/>
              <a:ext cx="5841337" cy="3207453"/>
            </a:xfrm>
            <a:prstGeom prst="rect">
              <a:avLst/>
            </a:prstGeom>
            <a:noFill/>
            <a:ln w="9525">
              <a:noFill/>
              <a:miter lim="800000"/>
              <a:headEnd/>
              <a:tailEnd/>
            </a:ln>
          </p:spPr>
        </p:pic>
      </p:grpSp>
      <p:sp>
        <p:nvSpPr>
          <p:cNvPr id="6" name="矩形 5">
            <a:extLst>
              <a:ext uri="{FF2B5EF4-FFF2-40B4-BE49-F238E27FC236}">
                <a16:creationId xmlns:a16="http://schemas.microsoft.com/office/drawing/2014/main" id="{9922B546-87BF-445F-AD4C-241BD10A84C3}"/>
              </a:ext>
            </a:extLst>
          </p:cNvPr>
          <p:cNvSpPr/>
          <p:nvPr/>
        </p:nvSpPr>
        <p:spPr>
          <a:xfrm>
            <a:off x="1604839" y="1096045"/>
            <a:ext cx="9867344" cy="499624"/>
          </a:xfrm>
          <a:prstGeom prst="rect">
            <a:avLst/>
          </a:prstGeom>
        </p:spPr>
        <p:txBody>
          <a:bodyPr wrap="square">
            <a:spAutoFit/>
          </a:bodyPr>
          <a:lstStyle/>
          <a:p>
            <a:pPr>
              <a:lnSpc>
                <a:spcPct val="150000"/>
              </a:lnSpc>
              <a:defRPr/>
            </a:pP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在使用该模块后，可以使用</a:t>
            </a:r>
            <a:r>
              <a:rPr lang="en-US" altLang="zh-CN" sz="20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show payloads</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指令来查看所有的攻击载荷（</a:t>
            </a:r>
            <a:r>
              <a:rPr lang="en-US" altLang="zh-CN"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payload</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a:t>
            </a:r>
          </a:p>
        </p:txBody>
      </p:sp>
    </p:spTree>
    <p:extLst>
      <p:ext uri="{BB962C8B-B14F-4D97-AF65-F5344CB8AC3E}">
        <p14:creationId xmlns:p14="http://schemas.microsoft.com/office/powerpoint/2010/main" val="105042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animEffect transition="in" filter="fad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85A5604-94B1-432D-A544-6A9F9E9C2925}"/>
              </a:ext>
            </a:extLst>
          </p:cNvPr>
          <p:cNvSpPr/>
          <p:nvPr/>
        </p:nvSpPr>
        <p:spPr>
          <a:xfrm>
            <a:off x="863207" y="552223"/>
            <a:ext cx="4801314" cy="499624"/>
          </a:xfrm>
          <a:prstGeom prst="rect">
            <a:avLst/>
          </a:prstGeom>
        </p:spPr>
        <p:txBody>
          <a:bodyPr wrap="none">
            <a:spAutoFit/>
          </a:bodyPr>
          <a:lstStyle/>
          <a:p>
            <a:pPr>
              <a:lnSpc>
                <a:spcPct val="150000"/>
              </a:lnSpc>
              <a:defRPr/>
            </a:pPr>
            <a:r>
              <a:rPr lang="zh-CN" altLang="en-US" sz="2000" b="1" dirty="0">
                <a:solidFill>
                  <a:srgbClr val="0050A3"/>
                </a:solidFill>
                <a:latin typeface="微软雅黑" pitchFamily="34" charset="-122"/>
                <a:ea typeface="微软雅黑" pitchFamily="34" charset="-122"/>
              </a:rPr>
              <a:t>可以看到很多的攻击载荷，常见载荷有：</a:t>
            </a:r>
          </a:p>
        </p:txBody>
      </p:sp>
      <p:grpSp>
        <p:nvGrpSpPr>
          <p:cNvPr id="25" name="组合 24">
            <a:extLst>
              <a:ext uri="{FF2B5EF4-FFF2-40B4-BE49-F238E27FC236}">
                <a16:creationId xmlns:a16="http://schemas.microsoft.com/office/drawing/2014/main" id="{83EFB072-C37F-4FB5-B139-2A26D6052A85}"/>
              </a:ext>
            </a:extLst>
          </p:cNvPr>
          <p:cNvGrpSpPr/>
          <p:nvPr/>
        </p:nvGrpSpPr>
        <p:grpSpPr>
          <a:xfrm>
            <a:off x="1820862" y="1231873"/>
            <a:ext cx="9449253" cy="1051773"/>
            <a:chOff x="1235895" y="1655715"/>
            <a:chExt cx="9449253" cy="1051773"/>
          </a:xfrm>
        </p:grpSpPr>
        <p:grpSp>
          <p:nvGrpSpPr>
            <p:cNvPr id="26" name="组合 25">
              <a:extLst>
                <a:ext uri="{FF2B5EF4-FFF2-40B4-BE49-F238E27FC236}">
                  <a16:creationId xmlns:a16="http://schemas.microsoft.com/office/drawing/2014/main" id="{CD5EE252-6D90-4643-B2DF-B72DA8D029F0}"/>
                </a:ext>
              </a:extLst>
            </p:cNvPr>
            <p:cNvGrpSpPr/>
            <p:nvPr/>
          </p:nvGrpSpPr>
          <p:grpSpPr>
            <a:xfrm>
              <a:off x="1235895" y="1655715"/>
              <a:ext cx="9449253" cy="1051773"/>
              <a:chOff x="2027983" y="1583707"/>
              <a:chExt cx="9449253" cy="1051773"/>
            </a:xfrm>
          </p:grpSpPr>
          <p:sp>
            <p:nvSpPr>
              <p:cNvPr id="28" name="矩形 27">
                <a:extLst>
                  <a:ext uri="{FF2B5EF4-FFF2-40B4-BE49-F238E27FC236}">
                    <a16:creationId xmlns:a16="http://schemas.microsoft.com/office/drawing/2014/main" id="{A7B8EEB3-31AF-4A72-B247-A4AB83A3132D}"/>
                  </a:ext>
                </a:extLst>
              </p:cNvPr>
              <p:cNvSpPr/>
              <p:nvPr/>
            </p:nvSpPr>
            <p:spPr>
              <a:xfrm>
                <a:off x="2027983" y="1583707"/>
                <a:ext cx="9305235" cy="913882"/>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32E00E1-BBF9-4BAB-8DAF-1A795B9B44CE}"/>
                  </a:ext>
                </a:extLst>
              </p:cNvPr>
              <p:cNvSpPr/>
              <p:nvPr/>
            </p:nvSpPr>
            <p:spPr>
              <a:xfrm>
                <a:off x="2172000" y="1686760"/>
                <a:ext cx="9305236" cy="948720"/>
              </a:xfrm>
              <a:prstGeom prst="rect">
                <a:avLst/>
              </a:prstGeom>
              <a:solidFill>
                <a:schemeClr val="bg1"/>
              </a:solidFill>
              <a:ln w="25400">
                <a:solidFill>
                  <a:srgbClr val="0050A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7" name="矩形 26">
              <a:extLst>
                <a:ext uri="{FF2B5EF4-FFF2-40B4-BE49-F238E27FC236}">
                  <a16:creationId xmlns:a16="http://schemas.microsoft.com/office/drawing/2014/main" id="{F07F15FD-1CC9-4206-8B2E-AA5A13A6B60C}"/>
                </a:ext>
              </a:extLst>
            </p:cNvPr>
            <p:cNvSpPr/>
            <p:nvPr/>
          </p:nvSpPr>
          <p:spPr>
            <a:xfrm>
              <a:off x="1522282" y="1720329"/>
              <a:ext cx="9018848" cy="961097"/>
            </a:xfrm>
            <a:prstGeom prst="rect">
              <a:avLst/>
            </a:prstGeom>
          </p:spPr>
          <p:txBody>
            <a:bodyPr wrap="square">
              <a:spAutoFit/>
            </a:bodyPr>
            <a:lstStyle/>
            <a:p>
              <a:pPr marL="285750" indent="-285750">
                <a:lnSpc>
                  <a:spcPct val="150000"/>
                </a:lnSpc>
                <a:buFont typeface="Wingdings" panose="05000000000000000000" pitchFamily="2" charset="2"/>
                <a:buChar char="u"/>
                <a:defRPr/>
              </a:pP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reverse_tcp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path : payload/windows/</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meterpreter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reverse_tcp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反向连接</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shell,</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使用起来很稳定</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。需要设置</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LHOST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30" name="组合 29">
            <a:extLst>
              <a:ext uri="{FF2B5EF4-FFF2-40B4-BE49-F238E27FC236}">
                <a16:creationId xmlns:a16="http://schemas.microsoft.com/office/drawing/2014/main" id="{C5A73995-CA53-4C75-A467-AC097D1A26EC}"/>
              </a:ext>
            </a:extLst>
          </p:cNvPr>
          <p:cNvGrpSpPr/>
          <p:nvPr/>
        </p:nvGrpSpPr>
        <p:grpSpPr>
          <a:xfrm>
            <a:off x="1820862" y="2492488"/>
            <a:ext cx="9449253" cy="1051773"/>
            <a:chOff x="1235895" y="1655715"/>
            <a:chExt cx="9449253" cy="1051773"/>
          </a:xfrm>
        </p:grpSpPr>
        <p:grpSp>
          <p:nvGrpSpPr>
            <p:cNvPr id="31" name="组合 30">
              <a:extLst>
                <a:ext uri="{FF2B5EF4-FFF2-40B4-BE49-F238E27FC236}">
                  <a16:creationId xmlns:a16="http://schemas.microsoft.com/office/drawing/2014/main" id="{82EF6E0D-B3BC-4053-B4A1-31E35EAA0C37}"/>
                </a:ext>
              </a:extLst>
            </p:cNvPr>
            <p:cNvGrpSpPr/>
            <p:nvPr/>
          </p:nvGrpSpPr>
          <p:grpSpPr>
            <a:xfrm>
              <a:off x="1235895" y="1655715"/>
              <a:ext cx="9449253" cy="1051773"/>
              <a:chOff x="2027983" y="1583707"/>
              <a:chExt cx="9449253" cy="1051773"/>
            </a:xfrm>
          </p:grpSpPr>
          <p:sp>
            <p:nvSpPr>
              <p:cNvPr id="33" name="矩形 32">
                <a:extLst>
                  <a:ext uri="{FF2B5EF4-FFF2-40B4-BE49-F238E27FC236}">
                    <a16:creationId xmlns:a16="http://schemas.microsoft.com/office/drawing/2014/main" id="{43D6D440-7FF8-4169-A5BB-4751BD43A270}"/>
                  </a:ext>
                </a:extLst>
              </p:cNvPr>
              <p:cNvSpPr/>
              <p:nvPr/>
            </p:nvSpPr>
            <p:spPr>
              <a:xfrm>
                <a:off x="2027983" y="1583707"/>
                <a:ext cx="9305235" cy="913882"/>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764DC59F-0BB4-4204-99EA-930DB586B883}"/>
                  </a:ext>
                </a:extLst>
              </p:cNvPr>
              <p:cNvSpPr/>
              <p:nvPr/>
            </p:nvSpPr>
            <p:spPr>
              <a:xfrm>
                <a:off x="2172000" y="1686760"/>
                <a:ext cx="9305236" cy="948720"/>
              </a:xfrm>
              <a:prstGeom prst="rect">
                <a:avLst/>
              </a:prstGeom>
              <a:solidFill>
                <a:schemeClr val="bg1"/>
              </a:solidFill>
              <a:ln w="25400">
                <a:solidFill>
                  <a:srgbClr val="0050A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 name="矩形 31">
              <a:extLst>
                <a:ext uri="{FF2B5EF4-FFF2-40B4-BE49-F238E27FC236}">
                  <a16:creationId xmlns:a16="http://schemas.microsoft.com/office/drawing/2014/main" id="{052A101D-B939-486A-AFFD-23E3240FFC20}"/>
                </a:ext>
              </a:extLst>
            </p:cNvPr>
            <p:cNvSpPr/>
            <p:nvPr/>
          </p:nvSpPr>
          <p:spPr>
            <a:xfrm>
              <a:off x="1522282" y="1720329"/>
              <a:ext cx="9018848" cy="961097"/>
            </a:xfrm>
            <a:prstGeom prst="rect">
              <a:avLst/>
            </a:prstGeom>
          </p:spPr>
          <p:txBody>
            <a:bodyPr wrap="square">
              <a:spAutoFit/>
            </a:bodyPr>
            <a:lstStyle/>
            <a:p>
              <a:pPr marL="285750" indent="-285750">
                <a:lnSpc>
                  <a:spcPct val="150000"/>
                </a:lnSpc>
                <a:buFont typeface="Wingdings" panose="05000000000000000000" pitchFamily="2" charset="2"/>
                <a:buChar char="u"/>
                <a:defRPr/>
              </a:pP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bind_tcp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path : payload/windows/</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meterpreter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bind_tcp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正向连接</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shell</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需要设置</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RHOST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pic>
        <p:nvPicPr>
          <p:cNvPr id="35" name="Picture 2">
            <a:extLst>
              <a:ext uri="{FF2B5EF4-FFF2-40B4-BE49-F238E27FC236}">
                <a16:creationId xmlns:a16="http://schemas.microsoft.com/office/drawing/2014/main" id="{4BA5ACF5-5088-488C-AE9A-96D6AB36E5E4}"/>
              </a:ext>
            </a:extLst>
          </p:cNvPr>
          <p:cNvPicPr>
            <a:picLocks noChangeAspect="1" noChangeArrowheads="1"/>
          </p:cNvPicPr>
          <p:nvPr/>
        </p:nvPicPr>
        <p:blipFill>
          <a:blip r:embed="rId3"/>
          <a:srcRect/>
          <a:stretch>
            <a:fillRect/>
          </a:stretch>
        </p:blipFill>
        <p:spPr bwMode="auto">
          <a:xfrm>
            <a:off x="2835087" y="4622897"/>
            <a:ext cx="7188575" cy="2057530"/>
          </a:xfrm>
          <a:prstGeom prst="rect">
            <a:avLst/>
          </a:prstGeom>
          <a:noFill/>
          <a:ln w="9525">
            <a:noFill/>
            <a:miter lim="800000"/>
            <a:headEnd/>
            <a:tailEnd/>
          </a:ln>
        </p:spPr>
      </p:pic>
      <p:sp>
        <p:nvSpPr>
          <p:cNvPr id="3" name="矩形 2">
            <a:extLst>
              <a:ext uri="{FF2B5EF4-FFF2-40B4-BE49-F238E27FC236}">
                <a16:creationId xmlns:a16="http://schemas.microsoft.com/office/drawing/2014/main" id="{80EE5054-54FB-4091-B697-C7A9FF185973}"/>
              </a:ext>
            </a:extLst>
          </p:cNvPr>
          <p:cNvSpPr/>
          <p:nvPr/>
        </p:nvSpPr>
        <p:spPr>
          <a:xfrm>
            <a:off x="884238" y="3462870"/>
            <a:ext cx="10458033" cy="1133965"/>
          </a:xfrm>
          <a:prstGeom prst="rect">
            <a:avLst/>
          </a:prstGeom>
        </p:spPr>
        <p:txBody>
          <a:bodyPr wrap="square">
            <a:spAutoFit/>
          </a:bodyPr>
          <a:lstStyle/>
          <a:p>
            <a:pPr>
              <a:lnSpc>
                <a:spcPct val="150000"/>
              </a:lnSpc>
              <a:defRP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我们选用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windows/</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meterpreter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bind_tcp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，并使用命令设置该攻击载荷：</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set payload windows/</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meterpreter</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bind_tcp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，然后使用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show options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，如下：</a:t>
            </a:r>
          </a:p>
        </p:txBody>
      </p:sp>
    </p:spTree>
    <p:extLst>
      <p:ext uri="{BB962C8B-B14F-4D97-AF65-F5344CB8AC3E}">
        <p14:creationId xmlns:p14="http://schemas.microsoft.com/office/powerpoint/2010/main" val="348280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500" fill="hold"/>
                                        <p:tgtEl>
                                          <p:spTgt spid="35"/>
                                        </p:tgtEl>
                                        <p:attrNameLst>
                                          <p:attrName>ppt_w</p:attrName>
                                        </p:attrNameLst>
                                      </p:cBhvr>
                                      <p:tavLst>
                                        <p:tav tm="0">
                                          <p:val>
                                            <p:fltVal val="0"/>
                                          </p:val>
                                        </p:tav>
                                        <p:tav tm="100000">
                                          <p:val>
                                            <p:strVal val="#ppt_w"/>
                                          </p:val>
                                        </p:tav>
                                      </p:tavLst>
                                    </p:anim>
                                    <p:anim calcmode="lin" valueType="num">
                                      <p:cBhvr>
                                        <p:cTn id="24" dur="500" fill="hold"/>
                                        <p:tgtEl>
                                          <p:spTgt spid="35"/>
                                        </p:tgtEl>
                                        <p:attrNameLst>
                                          <p:attrName>ppt_h</p:attrName>
                                        </p:attrNameLst>
                                      </p:cBhvr>
                                      <p:tavLst>
                                        <p:tav tm="0">
                                          <p:val>
                                            <p:fltVal val="0"/>
                                          </p:val>
                                        </p:tav>
                                        <p:tav tm="100000">
                                          <p:val>
                                            <p:strVal val="#ppt_h"/>
                                          </p:val>
                                        </p:tav>
                                      </p:tavLst>
                                    </p:anim>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101E824F-CE55-46DE-9B10-C1A5041D6B13}"/>
              </a:ext>
            </a:extLst>
          </p:cNvPr>
          <p:cNvPicPr>
            <a:picLocks noChangeAspect="1" noChangeArrowheads="1"/>
          </p:cNvPicPr>
          <p:nvPr/>
        </p:nvPicPr>
        <p:blipFill>
          <a:blip r:embed="rId3"/>
          <a:srcRect/>
          <a:stretch>
            <a:fillRect/>
          </a:stretch>
        </p:blipFill>
        <p:spPr bwMode="auto">
          <a:xfrm>
            <a:off x="6467335" y="2608213"/>
            <a:ext cx="5822765" cy="3718711"/>
          </a:xfrm>
          <a:prstGeom prst="rect">
            <a:avLst/>
          </a:prstGeom>
          <a:noFill/>
          <a:ln w="9525">
            <a:noFill/>
            <a:miter lim="800000"/>
            <a:headEnd/>
            <a:tailEnd/>
          </a:ln>
        </p:spPr>
      </p:pic>
      <p:grpSp>
        <p:nvGrpSpPr>
          <p:cNvPr id="6" name="组合 5">
            <a:extLst>
              <a:ext uri="{FF2B5EF4-FFF2-40B4-BE49-F238E27FC236}">
                <a16:creationId xmlns:a16="http://schemas.microsoft.com/office/drawing/2014/main" id="{D060557D-33DD-40C1-9F15-20E0364E44AC}"/>
              </a:ext>
            </a:extLst>
          </p:cNvPr>
          <p:cNvGrpSpPr/>
          <p:nvPr/>
        </p:nvGrpSpPr>
        <p:grpSpPr>
          <a:xfrm>
            <a:off x="7225015" y="1575689"/>
            <a:ext cx="4248472" cy="576064"/>
            <a:chOff x="2180903" y="2616679"/>
            <a:chExt cx="4248472" cy="576064"/>
          </a:xfrm>
        </p:grpSpPr>
        <p:sp>
          <p:nvSpPr>
            <p:cNvPr id="5" name="矩形 4">
              <a:extLst>
                <a:ext uri="{FF2B5EF4-FFF2-40B4-BE49-F238E27FC236}">
                  <a16:creationId xmlns:a16="http://schemas.microsoft.com/office/drawing/2014/main" id="{59A2399E-F5B0-4062-A56F-2F26ADD6F507}"/>
                </a:ext>
              </a:extLst>
            </p:cNvPr>
            <p:cNvSpPr/>
            <p:nvPr/>
          </p:nvSpPr>
          <p:spPr>
            <a:xfrm>
              <a:off x="2180903" y="2616679"/>
              <a:ext cx="4248472" cy="576064"/>
            </a:xfrm>
            <a:prstGeom prst="rect">
              <a:avLst/>
            </a:prstGeom>
            <a:solidFill>
              <a:srgbClr val="005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0B41F9A-407A-452B-9DA2-05FE14D42433}"/>
                </a:ext>
              </a:extLst>
            </p:cNvPr>
            <p:cNvSpPr/>
            <p:nvPr/>
          </p:nvSpPr>
          <p:spPr>
            <a:xfrm>
              <a:off x="2289106" y="2616679"/>
              <a:ext cx="4032066" cy="499432"/>
            </a:xfrm>
            <a:prstGeom prst="rect">
              <a:avLst/>
            </a:prstGeom>
          </p:spPr>
          <p:txBody>
            <a:bodyPr wrap="none">
              <a:spAutoFit/>
            </a:bodyPr>
            <a:lstStyle/>
            <a:p>
              <a:pPr>
                <a:lnSpc>
                  <a:spcPct val="150000"/>
                </a:lnSpc>
                <a:defRPr/>
              </a:pP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使用命令</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show targets</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查看版本如下</a:t>
              </a:r>
            </a:p>
          </p:txBody>
        </p:sp>
      </p:grpSp>
      <p:sp>
        <p:nvSpPr>
          <p:cNvPr id="7" name="矩形 6">
            <a:extLst>
              <a:ext uri="{FF2B5EF4-FFF2-40B4-BE49-F238E27FC236}">
                <a16:creationId xmlns:a16="http://schemas.microsoft.com/office/drawing/2014/main" id="{48468306-26DF-4645-87A8-5B784782B894}"/>
              </a:ext>
            </a:extLst>
          </p:cNvPr>
          <p:cNvSpPr/>
          <p:nvPr/>
        </p:nvSpPr>
        <p:spPr>
          <a:xfrm>
            <a:off x="1535861" y="1336145"/>
            <a:ext cx="1703347" cy="1631216"/>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可以看到，需要设置</a:t>
            </a:r>
            <a:r>
              <a:rPr lang="en-US" altLang="zh-CN" sz="2000" dirty="0">
                <a:solidFill>
                  <a:schemeClr val="bg1"/>
                </a:solidFill>
                <a:latin typeface="微软雅黑" pitchFamily="34" charset="-122"/>
                <a:ea typeface="微软雅黑" pitchFamily="34" charset="-122"/>
              </a:rPr>
              <a:t>RHOST</a:t>
            </a:r>
            <a:r>
              <a:rPr lang="zh-CN" altLang="en-US" sz="2000" dirty="0">
                <a:solidFill>
                  <a:schemeClr val="bg1"/>
                </a:solidFill>
                <a:latin typeface="微软雅黑" pitchFamily="34" charset="-122"/>
                <a:ea typeface="微软雅黑" pitchFamily="34" charset="-122"/>
              </a:rPr>
              <a:t>，使用</a:t>
            </a:r>
            <a:r>
              <a:rPr lang="en-US" altLang="zh-CN" sz="2000" dirty="0">
                <a:solidFill>
                  <a:schemeClr val="bg1"/>
                </a:solidFill>
                <a:latin typeface="微软雅黑" pitchFamily="34" charset="-122"/>
                <a:ea typeface="微软雅黑" pitchFamily="34" charset="-122"/>
              </a:rPr>
              <a:t>set</a:t>
            </a:r>
            <a:r>
              <a:rPr lang="zh-CN" altLang="en-US" sz="2000" dirty="0">
                <a:solidFill>
                  <a:schemeClr val="bg1"/>
                </a:solidFill>
                <a:latin typeface="微软雅黑" pitchFamily="34" charset="-122"/>
                <a:ea typeface="微软雅黑" pitchFamily="34" charset="-122"/>
              </a:rPr>
              <a:t>命令设置</a:t>
            </a:r>
            <a:endParaRPr lang="zh-CN" altLang="en-US" sz="2000" dirty="0">
              <a:solidFill>
                <a:schemeClr val="bg1"/>
              </a:solidFill>
            </a:endParaRPr>
          </a:p>
        </p:txBody>
      </p:sp>
      <p:sp>
        <p:nvSpPr>
          <p:cNvPr id="24" name="矩形: 圆角 23">
            <a:extLst>
              <a:ext uri="{FF2B5EF4-FFF2-40B4-BE49-F238E27FC236}">
                <a16:creationId xmlns:a16="http://schemas.microsoft.com/office/drawing/2014/main" id="{7FBB0531-2C2F-47DB-B5A5-8FCA4A8539FF}"/>
              </a:ext>
            </a:extLst>
          </p:cNvPr>
          <p:cNvSpPr/>
          <p:nvPr/>
        </p:nvSpPr>
        <p:spPr>
          <a:xfrm>
            <a:off x="740221" y="1432540"/>
            <a:ext cx="5689154" cy="960361"/>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可以看到，需要设置</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RHOST</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set</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命令设置：</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set RHOST 192.168.32.131</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8" name="矩形 7">
            <a:extLst>
              <a:ext uri="{FF2B5EF4-FFF2-40B4-BE49-F238E27FC236}">
                <a16:creationId xmlns:a16="http://schemas.microsoft.com/office/drawing/2014/main" id="{C6B22E63-811B-466C-B11D-B881FB25A882}"/>
              </a:ext>
            </a:extLst>
          </p:cNvPr>
          <p:cNvSpPr/>
          <p:nvPr/>
        </p:nvSpPr>
        <p:spPr>
          <a:xfrm>
            <a:off x="856683" y="2726255"/>
            <a:ext cx="5534734" cy="3073855"/>
          </a:xfrm>
          <a:prstGeom prst="rect">
            <a:avLst/>
          </a:prstGeom>
        </p:spPr>
        <p:txBody>
          <a:bodyPr wrap="square">
            <a:spAutoFit/>
          </a:bodyPr>
          <a:lstStyle/>
          <a:p>
            <a:pPr>
              <a:lnSpc>
                <a:spcPct val="150000"/>
              </a:lnSpc>
              <a:defRPr/>
            </a:pPr>
            <a:r>
              <a:rPr lang="zh-CN" altLang="en-US" sz="2400" b="1" dirty="0">
                <a:latin typeface="Times New Roman" panose="02020603050405020304" pitchFamily="18" charset="0"/>
                <a:ea typeface="微软雅黑" pitchFamily="34" charset="-122"/>
                <a:cs typeface="Times New Roman" panose="02020603050405020304" pitchFamily="18" charset="0"/>
              </a:rPr>
              <a:t>注意，</a:t>
            </a:r>
            <a:r>
              <a:rPr lang="en-US" altLang="zh-CN" sz="2800" b="1" dirty="0">
                <a:latin typeface="Times New Roman" panose="02020603050405020304" pitchFamily="18" charset="0"/>
                <a:ea typeface="微软雅黑" pitchFamily="34" charset="-122"/>
                <a:cs typeface="Times New Roman" panose="02020603050405020304" pitchFamily="18" charset="0"/>
              </a:rPr>
              <a:t>ms08_067</a:t>
            </a:r>
            <a:r>
              <a:rPr lang="zh-CN" altLang="en-US" sz="2400" b="1" dirty="0">
                <a:latin typeface="Times New Roman" panose="02020603050405020304" pitchFamily="18" charset="0"/>
                <a:ea typeface="微软雅黑" pitchFamily="34" charset="-122"/>
                <a:cs typeface="Times New Roman" panose="02020603050405020304" pitchFamily="18" charset="0"/>
              </a:rPr>
              <a:t>对漏洞版本特别有效，因此，务必需要设置版本</a:t>
            </a:r>
            <a:r>
              <a:rPr lang="zh-CN" altLang="en-US" sz="2400" dirty="0">
                <a:latin typeface="Times New Roman" panose="02020603050405020304" pitchFamily="18" charset="0"/>
                <a:ea typeface="微软雅黑" pitchFamily="34" charset="-122"/>
                <a:cs typeface="Times New Roman" panose="02020603050405020304" pitchFamily="18" charset="0"/>
              </a:rPr>
              <a:t>。通过</a:t>
            </a:r>
            <a:r>
              <a:rPr lang="en-US" altLang="zh-CN" sz="2800" b="1" dirty="0">
                <a:latin typeface="Times New Roman" panose="02020603050405020304" pitchFamily="18" charset="0"/>
                <a:ea typeface="微软雅黑" pitchFamily="34" charset="-122"/>
                <a:cs typeface="Times New Roman" panose="02020603050405020304" pitchFamily="18" charset="0"/>
              </a:rPr>
              <a:t>show targets</a:t>
            </a:r>
            <a:r>
              <a:rPr lang="zh-CN" altLang="en-US" sz="2400" dirty="0">
                <a:latin typeface="Times New Roman" panose="02020603050405020304" pitchFamily="18" charset="0"/>
                <a:ea typeface="微软雅黑" pitchFamily="34" charset="-122"/>
                <a:cs typeface="Times New Roman" panose="02020603050405020304" pitchFamily="18" charset="0"/>
              </a:rPr>
              <a:t>命令查看可选的目标操作系统类型，并通过</a:t>
            </a:r>
            <a:r>
              <a:rPr lang="en-US" altLang="zh-CN" sz="2400" dirty="0">
                <a:latin typeface="Times New Roman" panose="02020603050405020304" pitchFamily="18" charset="0"/>
                <a:ea typeface="微软雅黑" pitchFamily="34" charset="-122"/>
                <a:cs typeface="Times New Roman" panose="02020603050405020304" pitchFamily="18" charset="0"/>
              </a:rPr>
              <a:t>set target</a:t>
            </a:r>
            <a:r>
              <a:rPr lang="zh-CN" altLang="en-US" sz="2400" dirty="0">
                <a:latin typeface="Times New Roman" panose="02020603050405020304" pitchFamily="18" charset="0"/>
                <a:ea typeface="微软雅黑" pitchFamily="34" charset="-122"/>
                <a:cs typeface="Times New Roman" panose="02020603050405020304" pitchFamily="18" charset="0"/>
              </a:rPr>
              <a:t>命令选择合适的目标操作系统。</a:t>
            </a:r>
          </a:p>
        </p:txBody>
      </p:sp>
    </p:spTree>
    <p:extLst>
      <p:ext uri="{BB962C8B-B14F-4D97-AF65-F5344CB8AC3E}">
        <p14:creationId xmlns:p14="http://schemas.microsoft.com/office/powerpoint/2010/main" val="394326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3F31D2B-8FB3-4FAF-AD7C-5250ADBA07CA}"/>
              </a:ext>
            </a:extLst>
          </p:cNvPr>
          <p:cNvGrpSpPr/>
          <p:nvPr/>
        </p:nvGrpSpPr>
        <p:grpSpPr>
          <a:xfrm>
            <a:off x="1268101" y="2536205"/>
            <a:ext cx="10441160" cy="3096344"/>
            <a:chOff x="2252911" y="4082115"/>
            <a:chExt cx="8352928" cy="2448124"/>
          </a:xfrm>
        </p:grpSpPr>
        <p:sp>
          <p:nvSpPr>
            <p:cNvPr id="2" name="矩形 1">
              <a:extLst>
                <a:ext uri="{FF2B5EF4-FFF2-40B4-BE49-F238E27FC236}">
                  <a16:creationId xmlns:a16="http://schemas.microsoft.com/office/drawing/2014/main" id="{303CAE70-0783-42FA-AAFA-5A41D47BDC53}"/>
                </a:ext>
              </a:extLst>
            </p:cNvPr>
            <p:cNvSpPr/>
            <p:nvPr/>
          </p:nvSpPr>
          <p:spPr>
            <a:xfrm>
              <a:off x="2252911" y="4082115"/>
              <a:ext cx="8352928" cy="2448124"/>
            </a:xfrm>
            <a:prstGeom prst="rect">
              <a:avLst/>
            </a:prstGeom>
            <a:solidFill>
              <a:schemeClr val="bg1"/>
            </a:solidFill>
            <a:ln w="25400">
              <a:solidFill>
                <a:srgbClr val="0050A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2">
              <a:extLst>
                <a:ext uri="{FF2B5EF4-FFF2-40B4-BE49-F238E27FC236}">
                  <a16:creationId xmlns:a16="http://schemas.microsoft.com/office/drawing/2014/main" id="{CD2A6948-6D42-4AD4-8A8B-C0B875AAA014}"/>
                </a:ext>
              </a:extLst>
            </p:cNvPr>
            <p:cNvPicPr>
              <a:picLocks noChangeAspect="1" noChangeArrowheads="1"/>
            </p:cNvPicPr>
            <p:nvPr/>
          </p:nvPicPr>
          <p:blipFill>
            <a:blip r:embed="rId3"/>
            <a:srcRect/>
            <a:stretch>
              <a:fillRect/>
            </a:stretch>
          </p:blipFill>
          <p:spPr bwMode="auto">
            <a:xfrm>
              <a:off x="2412845" y="4192389"/>
              <a:ext cx="8033059" cy="2227576"/>
            </a:xfrm>
            <a:prstGeom prst="rect">
              <a:avLst/>
            </a:prstGeom>
            <a:noFill/>
            <a:ln w="9525">
              <a:noFill/>
              <a:miter lim="800000"/>
              <a:headEnd/>
              <a:tailEnd/>
            </a:ln>
          </p:spPr>
        </p:pic>
      </p:grpSp>
      <p:sp>
        <p:nvSpPr>
          <p:cNvPr id="28" name="矩形 27">
            <a:extLst>
              <a:ext uri="{FF2B5EF4-FFF2-40B4-BE49-F238E27FC236}">
                <a16:creationId xmlns:a16="http://schemas.microsoft.com/office/drawing/2014/main" id="{4605DAAD-04F5-450F-8FA8-943B3EED7CC2}"/>
              </a:ext>
            </a:extLst>
          </p:cNvPr>
          <p:cNvSpPr/>
          <p:nvPr/>
        </p:nvSpPr>
        <p:spPr>
          <a:xfrm>
            <a:off x="1100783" y="880021"/>
            <a:ext cx="10729192" cy="1134862"/>
          </a:xfrm>
          <a:prstGeom prst="rect">
            <a:avLst/>
          </a:prstGeom>
        </p:spPr>
        <p:txBody>
          <a:bodyPr wrap="square">
            <a:spAutoFit/>
          </a:bodyPr>
          <a:lstStyle/>
          <a:p>
            <a:pPr>
              <a:lnSpc>
                <a:spcPct val="150000"/>
              </a:lnSpc>
              <a:defRPr/>
            </a:pPr>
            <a:r>
              <a:rPr lang="zh-CN" altLang="en-US" sz="2400" dirty="0">
                <a:latin typeface="Times New Roman" panose="02020603050405020304" pitchFamily="18" charset="0"/>
                <a:ea typeface="微软雅黑" pitchFamily="34" charset="-122"/>
                <a:cs typeface="Times New Roman" panose="02020603050405020304" pitchFamily="18" charset="0"/>
              </a:rPr>
              <a:t>由于目标机器的操作系统是</a:t>
            </a:r>
            <a:r>
              <a:rPr lang="en-US" altLang="zh-CN" sz="2400" dirty="0">
                <a:latin typeface="Times New Roman" panose="02020603050405020304" pitchFamily="18" charset="0"/>
                <a:ea typeface="微软雅黑" pitchFamily="34" charset="-122"/>
                <a:cs typeface="Times New Roman" panose="02020603050405020304" pitchFamily="18" charset="0"/>
              </a:rPr>
              <a:t>Windows XP SP3</a:t>
            </a:r>
            <a:r>
              <a:rPr lang="zh-CN" altLang="en-US" sz="2400" dirty="0">
                <a:latin typeface="Times New Roman" panose="02020603050405020304" pitchFamily="18" charset="0"/>
                <a:ea typeface="微软雅黑" pitchFamily="34" charset="-122"/>
                <a:cs typeface="Times New Roman" panose="02020603050405020304" pitchFamily="18" charset="0"/>
              </a:rPr>
              <a:t>简化中文版，因此，版本号为</a:t>
            </a:r>
            <a:r>
              <a:rPr lang="en-US" altLang="zh-CN" sz="2400" dirty="0">
                <a:latin typeface="Times New Roman" panose="02020603050405020304" pitchFamily="18" charset="0"/>
                <a:ea typeface="微软雅黑" pitchFamily="34" charset="-122"/>
                <a:cs typeface="Times New Roman" panose="02020603050405020304" pitchFamily="18" charset="0"/>
              </a:rPr>
              <a:t>34</a:t>
            </a:r>
            <a:r>
              <a:rPr lang="zh-CN" altLang="en-US" sz="2400" dirty="0">
                <a:latin typeface="Times New Roman" panose="02020603050405020304" pitchFamily="18" charset="0"/>
                <a:ea typeface="微软雅黑" pitchFamily="34" charset="-122"/>
                <a:cs typeface="Times New Roman" panose="02020603050405020304" pitchFamily="18" charset="0"/>
              </a:rPr>
              <a:t>，则设置版本号 </a:t>
            </a:r>
            <a:r>
              <a:rPr lang="en-US" altLang="zh-CN" sz="2400" dirty="0">
                <a:latin typeface="Times New Roman" panose="02020603050405020304" pitchFamily="18" charset="0"/>
                <a:ea typeface="微软雅黑" pitchFamily="34" charset="-122"/>
                <a:cs typeface="Times New Roman" panose="02020603050405020304" pitchFamily="18" charset="0"/>
              </a:rPr>
              <a:t>set target 34</a:t>
            </a:r>
            <a:r>
              <a:rPr lang="zh-CN" altLang="en-US" sz="2400" dirty="0">
                <a:latin typeface="Times New Roman" panose="02020603050405020304" pitchFamily="18" charset="0"/>
                <a:ea typeface="微软雅黑" pitchFamily="34" charset="-122"/>
                <a:cs typeface="Times New Roman" panose="02020603050405020304" pitchFamily="18" charset="0"/>
              </a:rPr>
              <a:t>之后，进行漏洞利用，如下：</a:t>
            </a:r>
          </a:p>
        </p:txBody>
      </p:sp>
    </p:spTree>
    <p:extLst>
      <p:ext uri="{BB962C8B-B14F-4D97-AF65-F5344CB8AC3E}">
        <p14:creationId xmlns:p14="http://schemas.microsoft.com/office/powerpoint/2010/main" val="388244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4605DAAD-04F5-450F-8FA8-943B3EED7CC2}"/>
              </a:ext>
            </a:extLst>
          </p:cNvPr>
          <p:cNvSpPr/>
          <p:nvPr/>
        </p:nvSpPr>
        <p:spPr>
          <a:xfrm>
            <a:off x="1352811" y="1816125"/>
            <a:ext cx="10153128" cy="2796856"/>
          </a:xfrm>
          <a:prstGeom prst="rect">
            <a:avLst/>
          </a:prstGeom>
        </p:spPr>
        <p:txBody>
          <a:bodyPr wrap="square">
            <a:spAutoFit/>
          </a:bodyPr>
          <a:lstStyle/>
          <a:p>
            <a:pPr>
              <a:lnSpc>
                <a:spcPct val="150000"/>
              </a:lnSpc>
              <a:defRPr/>
            </a:pPr>
            <a:r>
              <a:rPr lang="zh-CN" altLang="en-US" sz="2400" dirty="0">
                <a:latin typeface="Times New Roman" panose="02020603050405020304" pitchFamily="18" charset="0"/>
                <a:ea typeface="微软雅黑" pitchFamily="34" charset="-122"/>
                <a:cs typeface="Times New Roman" panose="02020603050405020304" pitchFamily="18" charset="0"/>
              </a:rPr>
              <a:t>很显然，利用成功，进入</a:t>
            </a:r>
            <a:r>
              <a:rPr lang="en-US" altLang="zh-CN" sz="2400" dirty="0" err="1">
                <a:latin typeface="Times New Roman" panose="02020603050405020304" pitchFamily="18" charset="0"/>
                <a:ea typeface="微软雅黑" pitchFamily="34" charset="-122"/>
                <a:cs typeface="Times New Roman" panose="02020603050405020304" pitchFamily="18" charset="0"/>
              </a:rPr>
              <a:t>meterpreter</a:t>
            </a:r>
            <a:r>
              <a:rPr lang="zh-CN" altLang="en-US" sz="2400" dirty="0">
                <a:latin typeface="Times New Roman" panose="02020603050405020304" pitchFamily="18" charset="0"/>
                <a:ea typeface="微软雅黑" pitchFamily="34" charset="-122"/>
                <a:cs typeface="Times New Roman" panose="02020603050405020304" pitchFamily="18" charset="0"/>
              </a:rPr>
              <a:t>界面。</a:t>
            </a:r>
          </a:p>
          <a:p>
            <a:pPr>
              <a:lnSpc>
                <a:spcPct val="150000"/>
              </a:lnSpc>
              <a:defRPr/>
            </a:pPr>
            <a:r>
              <a:rPr lang="zh-CN" altLang="en-US" sz="2400" dirty="0">
                <a:latin typeface="Times New Roman" panose="02020603050405020304" pitchFamily="18" charset="0"/>
                <a:ea typeface="微软雅黑" pitchFamily="34" charset="-122"/>
                <a:cs typeface="Times New Roman" panose="02020603050405020304" pitchFamily="18" charset="0"/>
              </a:rPr>
              <a:t>事实上，在利用</a:t>
            </a:r>
            <a:r>
              <a:rPr lang="en-US" altLang="zh-CN" sz="2400" dirty="0">
                <a:latin typeface="Times New Roman" panose="02020603050405020304" pitchFamily="18" charset="0"/>
                <a:ea typeface="微软雅黑" pitchFamily="34" charset="-122"/>
                <a:cs typeface="Times New Roman" panose="02020603050405020304" pitchFamily="18" charset="0"/>
              </a:rPr>
              <a:t>exploit</a:t>
            </a:r>
            <a:r>
              <a:rPr lang="zh-CN" altLang="en-US" sz="2400" dirty="0">
                <a:latin typeface="Times New Roman" panose="02020603050405020304" pitchFamily="18" charset="0"/>
                <a:ea typeface="微软雅黑" pitchFamily="34" charset="-122"/>
                <a:cs typeface="Times New Roman" panose="02020603050405020304" pitchFamily="18" charset="0"/>
              </a:rPr>
              <a:t>进行漏洞利用前，可以通过</a:t>
            </a:r>
            <a:r>
              <a:rPr lang="en-US" altLang="zh-CN" sz="2400" b="1" dirty="0">
                <a:latin typeface="Times New Roman" panose="02020603050405020304" pitchFamily="18" charset="0"/>
                <a:ea typeface="微软雅黑" pitchFamily="34" charset="-122"/>
                <a:cs typeface="Times New Roman" panose="02020603050405020304" pitchFamily="18" charset="0"/>
              </a:rPr>
              <a:t>check</a:t>
            </a:r>
            <a:r>
              <a:rPr lang="zh-CN" altLang="en-US" sz="2400" b="1" dirty="0">
                <a:latin typeface="Times New Roman" panose="02020603050405020304" pitchFamily="18" charset="0"/>
                <a:ea typeface="微软雅黑" pitchFamily="34" charset="-122"/>
                <a:cs typeface="Times New Roman" panose="02020603050405020304" pitchFamily="18" charset="0"/>
              </a:rPr>
              <a:t>命令查看目标机是否可攻击</a:t>
            </a:r>
            <a:r>
              <a:rPr lang="zh-CN" altLang="en-US" sz="2400" dirty="0">
                <a:latin typeface="Times New Roman" panose="02020603050405020304" pitchFamily="18" charset="0"/>
                <a:ea typeface="微软雅黑" pitchFamily="34" charset="-122"/>
                <a:cs typeface="Times New Roman" panose="02020603050405020304" pitchFamily="18" charset="0"/>
              </a:rPr>
              <a:t>， 渗透成功后，会返回一个</a:t>
            </a:r>
            <a:r>
              <a:rPr lang="en-US" altLang="zh-CN" sz="2400" dirty="0" err="1">
                <a:latin typeface="Times New Roman" panose="02020603050405020304" pitchFamily="18" charset="0"/>
                <a:ea typeface="微软雅黑" pitchFamily="34" charset="-122"/>
                <a:cs typeface="Times New Roman" panose="02020603050405020304" pitchFamily="18" charset="0"/>
              </a:rPr>
              <a:t>meterpreter</a:t>
            </a:r>
            <a:r>
              <a:rPr lang="en-US" altLang="zh-CN" sz="2400" dirty="0">
                <a:latin typeface="Times New Roman" panose="02020603050405020304" pitchFamily="18" charset="0"/>
                <a:ea typeface="微软雅黑" pitchFamily="34" charset="-122"/>
                <a:cs typeface="Times New Roman" panose="02020603050405020304" pitchFamily="18" charset="0"/>
              </a:rPr>
              <a:t> shell</a:t>
            </a:r>
            <a:r>
              <a:rPr lang="zh-CN" altLang="en-US" sz="2400" dirty="0">
                <a:latin typeface="Times New Roman" panose="02020603050405020304" pitchFamily="18" charset="0"/>
                <a:ea typeface="微软雅黑" pitchFamily="34" charset="-122"/>
                <a:cs typeface="Times New Roman" panose="02020603050405020304" pitchFamily="18" charset="0"/>
              </a:rPr>
              <a:t>。 </a:t>
            </a:r>
          </a:p>
          <a:p>
            <a:pPr>
              <a:lnSpc>
                <a:spcPct val="150000"/>
              </a:lnSpc>
              <a:defRPr/>
            </a:pPr>
            <a:r>
              <a:rPr lang="en-US" altLang="zh-CN" sz="2400" b="1" dirty="0">
                <a:latin typeface="Times New Roman" panose="02020603050405020304" pitchFamily="18" charset="0"/>
                <a:ea typeface="微软雅黑" pitchFamily="34" charset="-122"/>
                <a:cs typeface="Times New Roman" panose="02020603050405020304" pitchFamily="18" charset="0"/>
              </a:rPr>
              <a:t>Meterpreter</a:t>
            </a:r>
            <a:r>
              <a:rPr lang="zh-CN" altLang="en-US" sz="2400" b="1" dirty="0">
                <a:latin typeface="Times New Roman" panose="02020603050405020304" pitchFamily="18" charset="0"/>
                <a:ea typeface="微软雅黑" pitchFamily="34" charset="-122"/>
                <a:cs typeface="Times New Roman" panose="02020603050405020304" pitchFamily="18" charset="0"/>
              </a:rPr>
              <a:t>是</a:t>
            </a:r>
            <a:r>
              <a:rPr lang="en-US" altLang="zh-CN" sz="2400" b="1" dirty="0">
                <a:latin typeface="Times New Roman" panose="02020603050405020304" pitchFamily="18" charset="0"/>
                <a:ea typeface="微软雅黑" pitchFamily="34" charset="-122"/>
                <a:cs typeface="Times New Roman" panose="02020603050405020304" pitchFamily="18" charset="0"/>
              </a:rPr>
              <a:t>Metasploit</a:t>
            </a:r>
            <a:r>
              <a:rPr lang="zh-CN" altLang="en-US" sz="2400" b="1" dirty="0">
                <a:latin typeface="Times New Roman" panose="02020603050405020304" pitchFamily="18" charset="0"/>
                <a:ea typeface="微软雅黑" pitchFamily="34" charset="-122"/>
                <a:cs typeface="Times New Roman" panose="02020603050405020304" pitchFamily="18" charset="0"/>
              </a:rPr>
              <a:t>框架中的一个杀手锏，通过作为漏洞溢出后的攻击载荷所使用，攻击载荷在触发漏洞后返回给我们一个控制通道。</a:t>
            </a:r>
          </a:p>
        </p:txBody>
      </p:sp>
    </p:spTree>
    <p:extLst>
      <p:ext uri="{BB962C8B-B14F-4D97-AF65-F5344CB8AC3E}">
        <p14:creationId xmlns:p14="http://schemas.microsoft.com/office/powerpoint/2010/main" val="93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9E241B-4002-4B98-89C1-8A6F31F8AFDC}"/>
              </a:ext>
            </a:extLst>
          </p:cNvPr>
          <p:cNvGrpSpPr/>
          <p:nvPr/>
        </p:nvGrpSpPr>
        <p:grpSpPr>
          <a:xfrm>
            <a:off x="596727" y="1508603"/>
            <a:ext cx="3528392" cy="508861"/>
            <a:chOff x="1420106" y="1402730"/>
            <a:chExt cx="3528392" cy="508861"/>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id="{96BFC555-EE41-4882-9E9C-F38302277955}"/>
                </a:ext>
              </a:extLst>
            </p:cNvPr>
            <p:cNvSpPr/>
            <p:nvPr/>
          </p:nvSpPr>
          <p:spPr>
            <a:xfrm rot="5400000">
              <a:off x="3192397" y="204533"/>
              <a:ext cx="498141" cy="289453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id="{60CBC169-D7C3-4AE3-A416-02D9691CFC6C}"/>
                </a:ext>
              </a:extLst>
            </p:cNvPr>
            <p:cNvSpPr/>
            <p:nvPr/>
          </p:nvSpPr>
          <p:spPr>
            <a:xfrm>
              <a:off x="2053958" y="1402731"/>
              <a:ext cx="2894540"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挖掘用户名和密码</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1</a:t>
              </a:r>
            </a:p>
          </p:txBody>
        </p:sp>
      </p:grpSp>
      <p:grpSp>
        <p:nvGrpSpPr>
          <p:cNvPr id="24" name="组合 23">
            <a:extLst>
              <a:ext uri="{FF2B5EF4-FFF2-40B4-BE49-F238E27FC236}">
                <a16:creationId xmlns:a16="http://schemas.microsoft.com/office/drawing/2014/main" id="{5DEC135C-40C2-4A06-9DB6-FB7505567542}"/>
              </a:ext>
            </a:extLst>
          </p:cNvPr>
          <p:cNvGrpSpPr/>
          <p:nvPr/>
        </p:nvGrpSpPr>
        <p:grpSpPr>
          <a:xfrm>
            <a:off x="1263228" y="2203427"/>
            <a:ext cx="10332290" cy="3667027"/>
            <a:chOff x="1263230" y="1989440"/>
            <a:chExt cx="10332290" cy="3067045"/>
          </a:xfrm>
        </p:grpSpPr>
        <p:sp>
          <p:nvSpPr>
            <p:cNvPr id="25" name="矩形: 圆角 24">
              <a:extLst>
                <a:ext uri="{FF2B5EF4-FFF2-40B4-BE49-F238E27FC236}">
                  <a16:creationId xmlns:a16="http://schemas.microsoft.com/office/drawing/2014/main" id="{30C684B8-481F-4DD8-BF14-2E2B4DA7C255}"/>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FD9A982A-AEDA-418E-9C0D-F01D84585176}"/>
                </a:ext>
              </a:extLst>
            </p:cNvPr>
            <p:cNvSpPr/>
            <p:nvPr/>
          </p:nvSpPr>
          <p:spPr>
            <a:xfrm>
              <a:off x="1604838" y="2248173"/>
              <a:ext cx="9577065" cy="2548454"/>
            </a:xfrm>
            <a:prstGeom prst="rect">
              <a:avLst/>
            </a:prstGeom>
          </p:spPr>
          <p:txBody>
            <a:bodyPr wrap="square">
              <a:spAutoFit/>
            </a:bodyPr>
            <a:lstStyle/>
            <a:p>
              <a:pPr algn="just">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微软</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Windows</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系统存储哈希值的方式一般为</a:t>
              </a: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LAN Manger</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(LM)</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NT LAN Manger(NTLM),</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NT LAN Manger v2(NTLMv2)</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p>
            <a:p>
              <a:pPr algn="just">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LM</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存储方式中，当用户首次输入密码或更新密码的时候，密码被转换为哈希值。由于哈希长度的限制，将密码分为</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个字符一组的哈希值。以</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password123456</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的密码为例，哈希值以</a:t>
              </a:r>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passwor</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d123456</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的方式存储，所以攻击者只需要简单地破解</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个字符一组的密码，而不是原始的</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14</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个字符。而</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NTLM</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的存储方式跟密码长度无关，密码</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password123456</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将作为整体转换为哈希值存储。</a:t>
              </a:r>
            </a:p>
          </p:txBody>
        </p:sp>
      </p:grpSp>
      <p:pic>
        <p:nvPicPr>
          <p:cNvPr id="27" name="图片 26">
            <a:extLst>
              <a:ext uri="{FF2B5EF4-FFF2-40B4-BE49-F238E27FC236}">
                <a16:creationId xmlns:a16="http://schemas.microsoft.com/office/drawing/2014/main" id="{A49060C2-86C4-4FEC-8B6B-25EA516553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3876" y="5137036"/>
            <a:ext cx="1838764" cy="1838764"/>
          </a:xfrm>
          <a:prstGeom prst="rect">
            <a:avLst/>
          </a:prstGeom>
        </p:spPr>
      </p:pic>
      <p:grpSp>
        <p:nvGrpSpPr>
          <p:cNvPr id="11" name="组合 10">
            <a:extLst>
              <a:ext uri="{FF2B5EF4-FFF2-40B4-BE49-F238E27FC236}">
                <a16:creationId xmlns:a16="http://schemas.microsoft.com/office/drawing/2014/main" id="{FDDC7C03-0CDE-423B-AA14-003AE723D0A9}"/>
              </a:ext>
            </a:extLst>
          </p:cNvPr>
          <p:cNvGrpSpPr/>
          <p:nvPr/>
        </p:nvGrpSpPr>
        <p:grpSpPr>
          <a:xfrm>
            <a:off x="5202511" y="657429"/>
            <a:ext cx="2453727" cy="474140"/>
            <a:chOff x="5202512" y="837929"/>
            <a:chExt cx="2453727" cy="474140"/>
          </a:xfrm>
        </p:grpSpPr>
        <p:cxnSp>
          <p:nvCxnSpPr>
            <p:cNvPr id="12" name="íślíḋè-Straight Connector 13">
              <a:extLst>
                <a:ext uri="{FF2B5EF4-FFF2-40B4-BE49-F238E27FC236}">
                  <a16:creationId xmlns:a16="http://schemas.microsoft.com/office/drawing/2014/main" id="{4331FCF3-45D1-4FD6-95F9-C74817DBAC6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646A758-CBDB-4AAB-BE09-A6F520DBA854}"/>
                </a:ext>
              </a:extLst>
            </p:cNvPr>
            <p:cNvSpPr/>
            <p:nvPr/>
          </p:nvSpPr>
          <p:spPr>
            <a:xfrm>
              <a:off x="5747136" y="837929"/>
              <a:ext cx="1364477"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后渗透</a:t>
              </a:r>
            </a:p>
          </p:txBody>
        </p:sp>
      </p:grpSp>
    </p:spTree>
    <p:extLst>
      <p:ext uri="{BB962C8B-B14F-4D97-AF65-F5344CB8AC3E}">
        <p14:creationId xmlns:p14="http://schemas.microsoft.com/office/powerpoint/2010/main" val="37836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1000"/>
                            </p:stCondLst>
                            <p:childTnLst>
                              <p:par>
                                <p:cTn id="16" presetID="2" presetClass="entr" presetSubtype="2" decel="6000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73" descr="26 的屏幕截图">
            <a:extLst>
              <a:ext uri="{FF2B5EF4-FFF2-40B4-BE49-F238E27FC236}">
                <a16:creationId xmlns:a16="http://schemas.microsoft.com/office/drawing/2014/main" id="{794C9A10-6A4C-4377-83F4-53744994EAB6}"/>
              </a:ext>
            </a:extLst>
          </p:cNvPr>
          <p:cNvPicPr>
            <a:picLocks noChangeAspect="1" noChangeArrowheads="1"/>
          </p:cNvPicPr>
          <p:nvPr/>
        </p:nvPicPr>
        <p:blipFill>
          <a:blip r:embed="rId3"/>
          <a:srcRect l="-130" t="20271" r="1918" b="-679"/>
          <a:stretch>
            <a:fillRect/>
          </a:stretch>
        </p:blipFill>
        <p:spPr bwMode="auto">
          <a:xfrm>
            <a:off x="2036887" y="2869461"/>
            <a:ext cx="9963153" cy="3411133"/>
          </a:xfrm>
          <a:prstGeom prst="rect">
            <a:avLst/>
          </a:prstGeom>
          <a:noFill/>
          <a:ln w="9525">
            <a:noFill/>
            <a:miter lim="800000"/>
            <a:headEnd/>
            <a:tailEnd/>
          </a:ln>
        </p:spPr>
      </p:pic>
      <p:grpSp>
        <p:nvGrpSpPr>
          <p:cNvPr id="2" name="组合 1">
            <a:extLst>
              <a:ext uri="{FF2B5EF4-FFF2-40B4-BE49-F238E27FC236}">
                <a16:creationId xmlns:a16="http://schemas.microsoft.com/office/drawing/2014/main" id="{49EB665E-FC5D-47E8-AB3B-B4C3C0C1D837}"/>
              </a:ext>
            </a:extLst>
          </p:cNvPr>
          <p:cNvGrpSpPr/>
          <p:nvPr/>
        </p:nvGrpSpPr>
        <p:grpSpPr>
          <a:xfrm>
            <a:off x="1460823" y="1528093"/>
            <a:ext cx="8136904" cy="1058442"/>
            <a:chOff x="1460823" y="1528093"/>
            <a:chExt cx="8136904" cy="1058442"/>
          </a:xfrm>
        </p:grpSpPr>
        <p:grpSp>
          <p:nvGrpSpPr>
            <p:cNvPr id="9" name="组合 8">
              <a:extLst>
                <a:ext uri="{FF2B5EF4-FFF2-40B4-BE49-F238E27FC236}">
                  <a16:creationId xmlns:a16="http://schemas.microsoft.com/office/drawing/2014/main" id="{0D98A0A7-16A2-492D-A55A-19B5647E7119}"/>
                </a:ext>
              </a:extLst>
            </p:cNvPr>
            <p:cNvGrpSpPr/>
            <p:nvPr/>
          </p:nvGrpSpPr>
          <p:grpSpPr>
            <a:xfrm>
              <a:off x="1460823" y="1528093"/>
              <a:ext cx="8136904" cy="1058442"/>
              <a:chOff x="4933525" y="2542866"/>
              <a:chExt cx="8136904" cy="1058442"/>
            </a:xfrm>
          </p:grpSpPr>
          <p:sp>
            <p:nvSpPr>
              <p:cNvPr id="14" name="六边形 13">
                <a:extLst>
                  <a:ext uri="{FF2B5EF4-FFF2-40B4-BE49-F238E27FC236}">
                    <a16:creationId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11" name="文本框 7">
                <a:extLst>
                  <a:ext uri="{FF2B5EF4-FFF2-40B4-BE49-F238E27FC236}">
                    <a16:creationId xmlns:a16="http://schemas.microsoft.com/office/drawing/2014/main" id="{27D28173-21BD-44A9-8B20-1EA8EF69418B}"/>
                  </a:ext>
                </a:extLst>
              </p:cNvPr>
              <p:cNvSpPr txBox="1">
                <a:spLocks noChangeArrowheads="1"/>
              </p:cNvSpPr>
              <p:nvPr/>
            </p:nvSpPr>
            <p:spPr bwMode="auto">
              <a:xfrm>
                <a:off x="6984268" y="2718145"/>
                <a:ext cx="60861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我们可以通过</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Meterpreter</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中的</a:t>
                </a:r>
                <a:r>
                  <a:rPr lang="en-US" altLang="zh-CN" sz="2000" b="1" dirty="0" err="1">
                    <a:solidFill>
                      <a:schemeClr val="tx1">
                        <a:lumMod val="65000"/>
                        <a:lumOff val="35000"/>
                      </a:schemeClr>
                    </a:solidFill>
                    <a:latin typeface="Times New Roman" panose="02020603050405020304" pitchFamily="18" charset="0"/>
                    <a:cs typeface="Times New Roman" panose="02020603050405020304" pitchFamily="18" charset="0"/>
                  </a:rPr>
                  <a:t>hashdump</a:t>
                </a:r>
                <a:r>
                  <a:rPr lang="zh-CN" altLang="en-US" sz="2000" b="1" dirty="0">
                    <a:solidFill>
                      <a:schemeClr val="tx1">
                        <a:lumMod val="65000"/>
                        <a:lumOff val="35000"/>
                      </a:schemeClr>
                    </a:solidFill>
                    <a:latin typeface="Times New Roman" panose="02020603050405020304" pitchFamily="18" charset="0"/>
                    <a:cs typeface="Times New Roman" panose="02020603050405020304" pitchFamily="18" charset="0"/>
                  </a:rPr>
                  <a:t>模块来提取系统的用户名和密码哈希值</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cxnSp>
            <p:nvCxnSpPr>
              <p:cNvPr id="12" name="直接连接符 11">
                <a:extLst>
                  <a:ext uri="{FF2B5EF4-FFF2-40B4-BE49-F238E27FC236}">
                    <a16:creationId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 name="businessman-on-computer-monitor-screen_47995">
              <a:extLst>
                <a:ext uri="{FF2B5EF4-FFF2-40B4-BE49-F238E27FC236}">
                  <a16:creationId xmlns:a16="http://schemas.microsoft.com/office/drawing/2014/main" id="{E5D8166F-0DB0-4D89-AB5C-9B30D458C9B4}"/>
                </a:ext>
              </a:extLst>
            </p:cNvPr>
            <p:cNvSpPr>
              <a:spLocks noChangeAspect="1"/>
            </p:cNvSpPr>
            <p:nvPr/>
          </p:nvSpPr>
          <p:spPr bwMode="auto">
            <a:xfrm>
              <a:off x="1765929" y="1760523"/>
              <a:ext cx="609685" cy="593582"/>
            </a:xfrm>
            <a:custGeom>
              <a:avLst/>
              <a:gdLst>
                <a:gd name="T0" fmla="*/ 10667 w 10667"/>
                <a:gd name="T1" fmla="*/ 7297 h 10400"/>
                <a:gd name="T2" fmla="*/ 10667 w 10667"/>
                <a:gd name="T3" fmla="*/ 0 h 10400"/>
                <a:gd name="T4" fmla="*/ 0 w 10667"/>
                <a:gd name="T5" fmla="*/ 0 h 10400"/>
                <a:gd name="T6" fmla="*/ 0 w 10667"/>
                <a:gd name="T7" fmla="*/ 7297 h 10400"/>
                <a:gd name="T8" fmla="*/ 4718 w 10667"/>
                <a:gd name="T9" fmla="*/ 7297 h 10400"/>
                <a:gd name="T10" fmla="*/ 4718 w 10667"/>
                <a:gd name="T11" fmla="*/ 9310 h 10400"/>
                <a:gd name="T12" fmla="*/ 2880 w 10667"/>
                <a:gd name="T13" fmla="*/ 9310 h 10400"/>
                <a:gd name="T14" fmla="*/ 2338 w 10667"/>
                <a:gd name="T15" fmla="*/ 9855 h 10400"/>
                <a:gd name="T16" fmla="*/ 2880 w 10667"/>
                <a:gd name="T17" fmla="*/ 10400 h 10400"/>
                <a:gd name="T18" fmla="*/ 7828 w 10667"/>
                <a:gd name="T19" fmla="*/ 10400 h 10400"/>
                <a:gd name="T20" fmla="*/ 8370 w 10667"/>
                <a:gd name="T21" fmla="*/ 9855 h 10400"/>
                <a:gd name="T22" fmla="*/ 7828 w 10667"/>
                <a:gd name="T23" fmla="*/ 9310 h 10400"/>
                <a:gd name="T24" fmla="*/ 5824 w 10667"/>
                <a:gd name="T25" fmla="*/ 9310 h 10400"/>
                <a:gd name="T26" fmla="*/ 5824 w 10667"/>
                <a:gd name="T27" fmla="*/ 7297 h 10400"/>
                <a:gd name="T28" fmla="*/ 10667 w 10667"/>
                <a:gd name="T29" fmla="*/ 7297 h 10400"/>
                <a:gd name="T30" fmla="*/ 835 w 10667"/>
                <a:gd name="T31" fmla="*/ 6458 h 10400"/>
                <a:gd name="T32" fmla="*/ 835 w 10667"/>
                <a:gd name="T33" fmla="*/ 839 h 10400"/>
                <a:gd name="T34" fmla="*/ 9832 w 10667"/>
                <a:gd name="T35" fmla="*/ 839 h 10400"/>
                <a:gd name="T36" fmla="*/ 9832 w 10667"/>
                <a:gd name="T37" fmla="*/ 6458 h 10400"/>
                <a:gd name="T38" fmla="*/ 835 w 10667"/>
                <a:gd name="T39" fmla="*/ 6458 h 10400"/>
                <a:gd name="T40" fmla="*/ 9109 w 10667"/>
                <a:gd name="T41" fmla="*/ 2010 h 10400"/>
                <a:gd name="T42" fmla="*/ 6364 w 10667"/>
                <a:gd name="T43" fmla="*/ 2010 h 10400"/>
                <a:gd name="T44" fmla="*/ 6364 w 10667"/>
                <a:gd name="T45" fmla="*/ 2922 h 10400"/>
                <a:gd name="T46" fmla="*/ 9109 w 10667"/>
                <a:gd name="T47" fmla="*/ 2922 h 10400"/>
                <a:gd name="T48" fmla="*/ 9109 w 10667"/>
                <a:gd name="T49" fmla="*/ 2010 h 10400"/>
                <a:gd name="T50" fmla="*/ 8076 w 10667"/>
                <a:gd name="T51" fmla="*/ 4358 h 10400"/>
                <a:gd name="T52" fmla="*/ 9109 w 10667"/>
                <a:gd name="T53" fmla="*/ 4358 h 10400"/>
                <a:gd name="T54" fmla="*/ 9109 w 10667"/>
                <a:gd name="T55" fmla="*/ 3446 h 10400"/>
                <a:gd name="T56" fmla="*/ 8076 w 10667"/>
                <a:gd name="T57" fmla="*/ 3446 h 10400"/>
                <a:gd name="T58" fmla="*/ 8076 w 10667"/>
                <a:gd name="T59" fmla="*/ 4358 h 10400"/>
                <a:gd name="T60" fmla="*/ 8076 w 10667"/>
                <a:gd name="T61" fmla="*/ 4358 h 10400"/>
                <a:gd name="T62" fmla="*/ 2658 w 10667"/>
                <a:gd name="T63" fmla="*/ 2416 h 10400"/>
                <a:gd name="T64" fmla="*/ 3788 w 10667"/>
                <a:gd name="T65" fmla="*/ 1283 h 10400"/>
                <a:gd name="T66" fmla="*/ 4917 w 10667"/>
                <a:gd name="T67" fmla="*/ 2416 h 10400"/>
                <a:gd name="T68" fmla="*/ 3788 w 10667"/>
                <a:gd name="T69" fmla="*/ 3549 h 10400"/>
                <a:gd name="T70" fmla="*/ 2658 w 10667"/>
                <a:gd name="T71" fmla="*/ 2416 h 10400"/>
                <a:gd name="T72" fmla="*/ 4847 w 10667"/>
                <a:gd name="T73" fmla="*/ 6197 h 10400"/>
                <a:gd name="T74" fmla="*/ 4168 w 10667"/>
                <a:gd name="T75" fmla="*/ 6197 h 10400"/>
                <a:gd name="T76" fmla="*/ 3928 w 10667"/>
                <a:gd name="T77" fmla="*/ 3665 h 10400"/>
                <a:gd name="T78" fmla="*/ 5032 w 10667"/>
                <a:gd name="T79" fmla="*/ 4083 h 10400"/>
                <a:gd name="T80" fmla="*/ 5978 w 10667"/>
                <a:gd name="T81" fmla="*/ 6197 h 10400"/>
                <a:gd name="T82" fmla="*/ 5177 w 10667"/>
                <a:gd name="T83" fmla="*/ 6197 h 10400"/>
                <a:gd name="T84" fmla="*/ 4754 w 10667"/>
                <a:gd name="T85" fmla="*/ 4942 h 10400"/>
                <a:gd name="T86" fmla="*/ 4847 w 10667"/>
                <a:gd name="T87" fmla="*/ 6197 h 10400"/>
                <a:gd name="T88" fmla="*/ 2387 w 10667"/>
                <a:gd name="T89" fmla="*/ 6197 h 10400"/>
                <a:gd name="T90" fmla="*/ 1582 w 10667"/>
                <a:gd name="T91" fmla="*/ 6197 h 10400"/>
                <a:gd name="T92" fmla="*/ 2457 w 10667"/>
                <a:gd name="T93" fmla="*/ 4152 h 10400"/>
                <a:gd name="T94" fmla="*/ 3073 w 10667"/>
                <a:gd name="T95" fmla="*/ 3769 h 10400"/>
                <a:gd name="T96" fmla="*/ 3683 w 10667"/>
                <a:gd name="T97" fmla="*/ 3660 h 10400"/>
                <a:gd name="T98" fmla="*/ 3381 w 10667"/>
                <a:gd name="T99" fmla="*/ 6197 h 10400"/>
                <a:gd name="T100" fmla="*/ 2762 w 10667"/>
                <a:gd name="T101" fmla="*/ 6197 h 10400"/>
                <a:gd name="T102" fmla="*/ 2822 w 10667"/>
                <a:gd name="T103" fmla="*/ 4941 h 10400"/>
                <a:gd name="T104" fmla="*/ 2387 w 10667"/>
                <a:gd name="T105" fmla="*/ 6197 h 10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67" h="10400">
                  <a:moveTo>
                    <a:pt x="10667" y="7297"/>
                  </a:moveTo>
                  <a:lnTo>
                    <a:pt x="10667" y="0"/>
                  </a:lnTo>
                  <a:lnTo>
                    <a:pt x="0" y="0"/>
                  </a:lnTo>
                  <a:lnTo>
                    <a:pt x="0" y="7297"/>
                  </a:lnTo>
                  <a:lnTo>
                    <a:pt x="4718" y="7297"/>
                  </a:lnTo>
                  <a:lnTo>
                    <a:pt x="4718" y="9310"/>
                  </a:lnTo>
                  <a:lnTo>
                    <a:pt x="2880" y="9310"/>
                  </a:lnTo>
                  <a:cubicBezTo>
                    <a:pt x="2581" y="9310"/>
                    <a:pt x="2338" y="9554"/>
                    <a:pt x="2338" y="9855"/>
                  </a:cubicBezTo>
                  <a:cubicBezTo>
                    <a:pt x="2338" y="10156"/>
                    <a:pt x="2581" y="10400"/>
                    <a:pt x="2880" y="10400"/>
                  </a:cubicBezTo>
                  <a:lnTo>
                    <a:pt x="7828" y="10400"/>
                  </a:lnTo>
                  <a:cubicBezTo>
                    <a:pt x="8128" y="10400"/>
                    <a:pt x="8370" y="10156"/>
                    <a:pt x="8370" y="9855"/>
                  </a:cubicBezTo>
                  <a:cubicBezTo>
                    <a:pt x="8370" y="9554"/>
                    <a:pt x="8128" y="9310"/>
                    <a:pt x="7828" y="9310"/>
                  </a:cubicBezTo>
                  <a:lnTo>
                    <a:pt x="5824" y="9310"/>
                  </a:lnTo>
                  <a:lnTo>
                    <a:pt x="5824" y="7297"/>
                  </a:lnTo>
                  <a:lnTo>
                    <a:pt x="10667" y="7297"/>
                  </a:lnTo>
                  <a:close/>
                  <a:moveTo>
                    <a:pt x="835" y="6458"/>
                  </a:moveTo>
                  <a:lnTo>
                    <a:pt x="835" y="839"/>
                  </a:lnTo>
                  <a:lnTo>
                    <a:pt x="9832" y="839"/>
                  </a:lnTo>
                  <a:lnTo>
                    <a:pt x="9832" y="6458"/>
                  </a:lnTo>
                  <a:lnTo>
                    <a:pt x="835" y="6458"/>
                  </a:lnTo>
                  <a:close/>
                  <a:moveTo>
                    <a:pt x="9109" y="2010"/>
                  </a:moveTo>
                  <a:lnTo>
                    <a:pt x="6364" y="2010"/>
                  </a:lnTo>
                  <a:lnTo>
                    <a:pt x="6364" y="2922"/>
                  </a:lnTo>
                  <a:lnTo>
                    <a:pt x="9109" y="2922"/>
                  </a:lnTo>
                  <a:lnTo>
                    <a:pt x="9109" y="2010"/>
                  </a:lnTo>
                  <a:close/>
                  <a:moveTo>
                    <a:pt x="8076" y="4358"/>
                  </a:moveTo>
                  <a:lnTo>
                    <a:pt x="9109" y="4358"/>
                  </a:lnTo>
                  <a:lnTo>
                    <a:pt x="9109" y="3446"/>
                  </a:lnTo>
                  <a:lnTo>
                    <a:pt x="8076" y="3446"/>
                  </a:lnTo>
                  <a:lnTo>
                    <a:pt x="8076" y="4358"/>
                  </a:lnTo>
                  <a:lnTo>
                    <a:pt x="8076" y="4358"/>
                  </a:lnTo>
                  <a:close/>
                  <a:moveTo>
                    <a:pt x="2658" y="2416"/>
                  </a:moveTo>
                  <a:cubicBezTo>
                    <a:pt x="2658" y="1790"/>
                    <a:pt x="3164" y="1283"/>
                    <a:pt x="3788" y="1283"/>
                  </a:cubicBezTo>
                  <a:cubicBezTo>
                    <a:pt x="4412" y="1283"/>
                    <a:pt x="4917" y="1790"/>
                    <a:pt x="4917" y="2416"/>
                  </a:cubicBezTo>
                  <a:cubicBezTo>
                    <a:pt x="4917" y="3042"/>
                    <a:pt x="4412" y="3549"/>
                    <a:pt x="3788" y="3549"/>
                  </a:cubicBezTo>
                  <a:cubicBezTo>
                    <a:pt x="3164" y="3550"/>
                    <a:pt x="2658" y="3042"/>
                    <a:pt x="2658" y="2416"/>
                  </a:cubicBezTo>
                  <a:close/>
                  <a:moveTo>
                    <a:pt x="4847" y="6197"/>
                  </a:moveTo>
                  <a:lnTo>
                    <a:pt x="4168" y="6197"/>
                  </a:lnTo>
                  <a:lnTo>
                    <a:pt x="3928" y="3665"/>
                  </a:lnTo>
                  <a:cubicBezTo>
                    <a:pt x="4330" y="3692"/>
                    <a:pt x="4714" y="3836"/>
                    <a:pt x="5032" y="4083"/>
                  </a:cubicBezTo>
                  <a:cubicBezTo>
                    <a:pt x="5557" y="4490"/>
                    <a:pt x="5871" y="5204"/>
                    <a:pt x="5978" y="6197"/>
                  </a:cubicBezTo>
                  <a:lnTo>
                    <a:pt x="5177" y="6197"/>
                  </a:lnTo>
                  <a:cubicBezTo>
                    <a:pt x="5108" y="5651"/>
                    <a:pt x="4966" y="5227"/>
                    <a:pt x="4754" y="4942"/>
                  </a:cubicBezTo>
                  <a:cubicBezTo>
                    <a:pt x="4780" y="5257"/>
                    <a:pt x="4816" y="5729"/>
                    <a:pt x="4847" y="6197"/>
                  </a:cubicBezTo>
                  <a:close/>
                  <a:moveTo>
                    <a:pt x="2387" y="6197"/>
                  </a:moveTo>
                  <a:lnTo>
                    <a:pt x="1582" y="6197"/>
                  </a:lnTo>
                  <a:cubicBezTo>
                    <a:pt x="1703" y="5244"/>
                    <a:pt x="1989" y="4567"/>
                    <a:pt x="2457" y="4152"/>
                  </a:cubicBezTo>
                  <a:cubicBezTo>
                    <a:pt x="2643" y="3987"/>
                    <a:pt x="2837" y="3851"/>
                    <a:pt x="3073" y="3769"/>
                  </a:cubicBezTo>
                  <a:cubicBezTo>
                    <a:pt x="3268" y="3700"/>
                    <a:pt x="3476" y="3668"/>
                    <a:pt x="3683" y="3660"/>
                  </a:cubicBezTo>
                  <a:lnTo>
                    <a:pt x="3381" y="6197"/>
                  </a:lnTo>
                  <a:lnTo>
                    <a:pt x="2762" y="6197"/>
                  </a:lnTo>
                  <a:cubicBezTo>
                    <a:pt x="2785" y="5687"/>
                    <a:pt x="2808" y="5230"/>
                    <a:pt x="2822" y="4941"/>
                  </a:cubicBezTo>
                  <a:cubicBezTo>
                    <a:pt x="2615" y="5224"/>
                    <a:pt x="2469" y="5649"/>
                    <a:pt x="2387" y="6197"/>
                  </a:cubicBezTo>
                  <a:close/>
                </a:path>
              </a:pathLst>
            </a:custGeom>
            <a:solidFill>
              <a:schemeClr val="bg1"/>
            </a:solidFill>
            <a:ln>
              <a:noFill/>
            </a:ln>
          </p:spPr>
        </p:sp>
      </p:grpSp>
    </p:spTree>
    <p:extLst>
      <p:ext uri="{BB962C8B-B14F-4D97-AF65-F5344CB8AC3E}">
        <p14:creationId xmlns:p14="http://schemas.microsoft.com/office/powerpoint/2010/main" val="132625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4457858-C56C-4855-BCEA-3A2CBDEDB84A}"/>
              </a:ext>
            </a:extLst>
          </p:cNvPr>
          <p:cNvGrpSpPr/>
          <p:nvPr/>
        </p:nvGrpSpPr>
        <p:grpSpPr>
          <a:xfrm>
            <a:off x="1316807" y="952029"/>
            <a:ext cx="2023640" cy="1804638"/>
            <a:chOff x="1316807" y="952029"/>
            <a:chExt cx="2023640" cy="1804638"/>
          </a:xfrm>
        </p:grpSpPr>
        <p:grpSp>
          <p:nvGrpSpPr>
            <p:cNvPr id="83" name="组合 82">
              <a:extLst>
                <a:ext uri="{FF2B5EF4-FFF2-40B4-BE49-F238E27FC236}">
                  <a16:creationId xmlns:a16="http://schemas.microsoft.com/office/drawing/2014/main" id="{88329C38-E752-4312-A8F9-EE319E413FEC}"/>
                </a:ext>
              </a:extLst>
            </p:cNvPr>
            <p:cNvGrpSpPr/>
            <p:nvPr/>
          </p:nvGrpSpPr>
          <p:grpSpPr>
            <a:xfrm>
              <a:off x="1316807" y="952029"/>
              <a:ext cx="2023640" cy="1804638"/>
              <a:chOff x="3189015" y="1672109"/>
              <a:chExt cx="1776423" cy="1584176"/>
            </a:xfrm>
            <a:effectLst>
              <a:outerShdw blurRad="50800" dist="38100" dir="2700000" algn="tl" rotWithShape="0">
                <a:prstClr val="black">
                  <a:alpha val="20000"/>
                </a:prstClr>
              </a:outerShdw>
            </a:effectLst>
          </p:grpSpPr>
          <p:sp>
            <p:nvSpPr>
              <p:cNvPr id="64" name="íṡľíḍè-Rectangle 17">
                <a:extLst>
                  <a:ext uri="{FF2B5EF4-FFF2-40B4-BE49-F238E27FC236}">
                    <a16:creationId xmlns:a16="http://schemas.microsoft.com/office/drawing/2014/main" id="{C6631384-B0F7-4805-BD3B-91B1FDD1DB43}"/>
                  </a:ext>
                </a:extLst>
              </p:cNvPr>
              <p:cNvSpPr/>
              <p:nvPr/>
            </p:nvSpPr>
            <p:spPr>
              <a:xfrm>
                <a:off x="3189015" y="1672109"/>
                <a:ext cx="1776423" cy="1584176"/>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66" name="文本框 65">
                <a:extLst>
                  <a:ext uri="{FF2B5EF4-FFF2-40B4-BE49-F238E27FC236}">
                    <a16:creationId xmlns:a16="http://schemas.microsoft.com/office/drawing/2014/main" id="{C2B15A79-337F-4D6D-929D-9DD67B264633}"/>
                  </a:ext>
                </a:extLst>
              </p:cNvPr>
              <p:cNvSpPr txBox="1"/>
              <p:nvPr/>
            </p:nvSpPr>
            <p:spPr>
              <a:xfrm>
                <a:off x="3597281" y="2753729"/>
                <a:ext cx="959884" cy="405266"/>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400" b="1" dirty="0">
                    <a:solidFill>
                      <a:prstClr val="white"/>
                    </a:solidFill>
                    <a:latin typeface="微软雅黑"/>
                    <a:ea typeface="微软雅黑"/>
                  </a:rPr>
                  <a:t>例如</a:t>
                </a:r>
              </a:p>
            </p:txBody>
          </p:sp>
        </p:grpSp>
        <p:sp>
          <p:nvSpPr>
            <p:cNvPr id="24" name="information-bubble_65705">
              <a:extLst>
                <a:ext uri="{FF2B5EF4-FFF2-40B4-BE49-F238E27FC236}">
                  <a16:creationId xmlns:a16="http://schemas.microsoft.com/office/drawing/2014/main" id="{7DEC0A4D-9FE3-4869-B9B4-AB821B0F948D}"/>
                </a:ext>
              </a:extLst>
            </p:cNvPr>
            <p:cNvSpPr>
              <a:spLocks noChangeAspect="1"/>
            </p:cNvSpPr>
            <p:nvPr/>
          </p:nvSpPr>
          <p:spPr bwMode="auto">
            <a:xfrm>
              <a:off x="1908485" y="1311558"/>
              <a:ext cx="840279" cy="872615"/>
            </a:xfrm>
            <a:custGeom>
              <a:avLst/>
              <a:gdLst>
                <a:gd name="T0" fmla="*/ 287 w 575"/>
                <a:gd name="T1" fmla="*/ 0 h 598"/>
                <a:gd name="T2" fmla="*/ 287 w 575"/>
                <a:gd name="T3" fmla="*/ 0 h 598"/>
                <a:gd name="T4" fmla="*/ 0 w 575"/>
                <a:gd name="T5" fmla="*/ 288 h 598"/>
                <a:gd name="T6" fmla="*/ 136 w 575"/>
                <a:gd name="T7" fmla="*/ 532 h 598"/>
                <a:gd name="T8" fmla="*/ 121 w 575"/>
                <a:gd name="T9" fmla="*/ 557 h 598"/>
                <a:gd name="T10" fmla="*/ 122 w 575"/>
                <a:gd name="T11" fmla="*/ 585 h 598"/>
                <a:gd name="T12" fmla="*/ 145 w 575"/>
                <a:gd name="T13" fmla="*/ 598 h 598"/>
                <a:gd name="T14" fmla="*/ 373 w 575"/>
                <a:gd name="T15" fmla="*/ 598 h 598"/>
                <a:gd name="T16" fmla="*/ 398 w 575"/>
                <a:gd name="T17" fmla="*/ 584 h 598"/>
                <a:gd name="T18" fmla="*/ 421 w 575"/>
                <a:gd name="T19" fmla="*/ 542 h 598"/>
                <a:gd name="T20" fmla="*/ 498 w 575"/>
                <a:gd name="T21" fmla="*/ 482 h 598"/>
                <a:gd name="T22" fmla="*/ 506 w 575"/>
                <a:gd name="T23" fmla="*/ 463 h 598"/>
                <a:gd name="T24" fmla="*/ 506 w 575"/>
                <a:gd name="T25" fmla="*/ 377 h 598"/>
                <a:gd name="T26" fmla="*/ 539 w 575"/>
                <a:gd name="T27" fmla="*/ 377 h 598"/>
                <a:gd name="T28" fmla="*/ 566 w 575"/>
                <a:gd name="T29" fmla="*/ 356 h 598"/>
                <a:gd name="T30" fmla="*/ 575 w 575"/>
                <a:gd name="T31" fmla="*/ 288 h 598"/>
                <a:gd name="T32" fmla="*/ 287 w 575"/>
                <a:gd name="T33" fmla="*/ 0 h 598"/>
                <a:gd name="T34" fmla="*/ 330 w 575"/>
                <a:gd name="T35" fmla="*/ 433 h 598"/>
                <a:gd name="T36" fmla="*/ 287 w 575"/>
                <a:gd name="T37" fmla="*/ 475 h 598"/>
                <a:gd name="T38" fmla="*/ 244 w 575"/>
                <a:gd name="T39" fmla="*/ 433 h 598"/>
                <a:gd name="T40" fmla="*/ 244 w 575"/>
                <a:gd name="T41" fmla="*/ 432 h 598"/>
                <a:gd name="T42" fmla="*/ 287 w 575"/>
                <a:gd name="T43" fmla="*/ 390 h 598"/>
                <a:gd name="T44" fmla="*/ 330 w 575"/>
                <a:gd name="T45" fmla="*/ 432 h 598"/>
                <a:gd name="T46" fmla="*/ 330 w 575"/>
                <a:gd name="T47" fmla="*/ 433 h 598"/>
                <a:gd name="T48" fmla="*/ 331 w 575"/>
                <a:gd name="T49" fmla="*/ 149 h 598"/>
                <a:gd name="T50" fmla="*/ 310 w 575"/>
                <a:gd name="T51" fmla="*/ 335 h 598"/>
                <a:gd name="T52" fmla="*/ 287 w 575"/>
                <a:gd name="T53" fmla="*/ 357 h 598"/>
                <a:gd name="T54" fmla="*/ 264 w 575"/>
                <a:gd name="T55" fmla="*/ 335 h 598"/>
                <a:gd name="T56" fmla="*/ 243 w 575"/>
                <a:gd name="T57" fmla="*/ 149 h 598"/>
                <a:gd name="T58" fmla="*/ 263 w 575"/>
                <a:gd name="T59" fmla="*/ 123 h 598"/>
                <a:gd name="T60" fmla="*/ 312 w 575"/>
                <a:gd name="T61" fmla="*/ 123 h 598"/>
                <a:gd name="T62" fmla="*/ 331 w 575"/>
                <a:gd name="T63" fmla="*/ 14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5" h="598">
                  <a:moveTo>
                    <a:pt x="287" y="0"/>
                  </a:moveTo>
                  <a:lnTo>
                    <a:pt x="287" y="0"/>
                  </a:lnTo>
                  <a:cubicBezTo>
                    <a:pt x="129" y="0"/>
                    <a:pt x="0" y="129"/>
                    <a:pt x="0" y="288"/>
                  </a:cubicBezTo>
                  <a:cubicBezTo>
                    <a:pt x="0" y="388"/>
                    <a:pt x="51" y="479"/>
                    <a:pt x="136" y="532"/>
                  </a:cubicBezTo>
                  <a:lnTo>
                    <a:pt x="121" y="557"/>
                  </a:lnTo>
                  <a:cubicBezTo>
                    <a:pt x="116" y="566"/>
                    <a:pt x="117" y="576"/>
                    <a:pt x="122" y="585"/>
                  </a:cubicBezTo>
                  <a:cubicBezTo>
                    <a:pt x="127" y="593"/>
                    <a:pt x="136" y="598"/>
                    <a:pt x="145" y="598"/>
                  </a:cubicBezTo>
                  <a:lnTo>
                    <a:pt x="373" y="598"/>
                  </a:lnTo>
                  <a:cubicBezTo>
                    <a:pt x="383" y="598"/>
                    <a:pt x="393" y="593"/>
                    <a:pt x="398" y="584"/>
                  </a:cubicBezTo>
                  <a:lnTo>
                    <a:pt x="421" y="542"/>
                  </a:lnTo>
                  <a:cubicBezTo>
                    <a:pt x="450" y="526"/>
                    <a:pt x="476" y="507"/>
                    <a:pt x="498" y="482"/>
                  </a:cubicBezTo>
                  <a:cubicBezTo>
                    <a:pt x="503" y="477"/>
                    <a:pt x="506" y="470"/>
                    <a:pt x="506" y="463"/>
                  </a:cubicBezTo>
                  <a:lnTo>
                    <a:pt x="506" y="377"/>
                  </a:lnTo>
                  <a:lnTo>
                    <a:pt x="539" y="377"/>
                  </a:lnTo>
                  <a:cubicBezTo>
                    <a:pt x="552" y="377"/>
                    <a:pt x="563" y="369"/>
                    <a:pt x="566" y="356"/>
                  </a:cubicBezTo>
                  <a:cubicBezTo>
                    <a:pt x="572" y="333"/>
                    <a:pt x="575" y="310"/>
                    <a:pt x="575" y="288"/>
                  </a:cubicBezTo>
                  <a:cubicBezTo>
                    <a:pt x="575" y="129"/>
                    <a:pt x="446" y="0"/>
                    <a:pt x="287" y="0"/>
                  </a:cubicBezTo>
                  <a:close/>
                  <a:moveTo>
                    <a:pt x="330" y="433"/>
                  </a:moveTo>
                  <a:cubicBezTo>
                    <a:pt x="330" y="457"/>
                    <a:pt x="312" y="475"/>
                    <a:pt x="287" y="475"/>
                  </a:cubicBezTo>
                  <a:cubicBezTo>
                    <a:pt x="262" y="475"/>
                    <a:pt x="244" y="457"/>
                    <a:pt x="244" y="433"/>
                  </a:cubicBezTo>
                  <a:lnTo>
                    <a:pt x="244" y="432"/>
                  </a:lnTo>
                  <a:cubicBezTo>
                    <a:pt x="244" y="408"/>
                    <a:pt x="262" y="390"/>
                    <a:pt x="287" y="390"/>
                  </a:cubicBezTo>
                  <a:cubicBezTo>
                    <a:pt x="312" y="390"/>
                    <a:pt x="330" y="408"/>
                    <a:pt x="330" y="432"/>
                  </a:cubicBezTo>
                  <a:lnTo>
                    <a:pt x="330" y="433"/>
                  </a:lnTo>
                  <a:close/>
                  <a:moveTo>
                    <a:pt x="331" y="149"/>
                  </a:moveTo>
                  <a:lnTo>
                    <a:pt x="310" y="335"/>
                  </a:lnTo>
                  <a:cubicBezTo>
                    <a:pt x="309" y="349"/>
                    <a:pt x="300" y="357"/>
                    <a:pt x="287" y="357"/>
                  </a:cubicBezTo>
                  <a:cubicBezTo>
                    <a:pt x="275" y="357"/>
                    <a:pt x="266" y="349"/>
                    <a:pt x="264" y="335"/>
                  </a:cubicBezTo>
                  <a:lnTo>
                    <a:pt x="243" y="149"/>
                  </a:lnTo>
                  <a:cubicBezTo>
                    <a:pt x="242" y="134"/>
                    <a:pt x="250" y="123"/>
                    <a:pt x="263" y="123"/>
                  </a:cubicBezTo>
                  <a:lnTo>
                    <a:pt x="312" y="123"/>
                  </a:lnTo>
                  <a:cubicBezTo>
                    <a:pt x="325" y="123"/>
                    <a:pt x="333" y="134"/>
                    <a:pt x="331" y="149"/>
                  </a:cubicBezTo>
                  <a:close/>
                </a:path>
              </a:pathLst>
            </a:custGeom>
            <a:solidFill>
              <a:schemeClr val="bg1"/>
            </a:solidFill>
            <a:ln>
              <a:noFill/>
            </a:ln>
          </p:spPr>
        </p:sp>
      </p:grpSp>
      <p:grpSp>
        <p:nvGrpSpPr>
          <p:cNvPr id="4" name="组合 3">
            <a:extLst>
              <a:ext uri="{FF2B5EF4-FFF2-40B4-BE49-F238E27FC236}">
                <a16:creationId xmlns:a16="http://schemas.microsoft.com/office/drawing/2014/main" id="{CCF271CF-87B1-4169-93CB-DE8DFC69B46F}"/>
              </a:ext>
            </a:extLst>
          </p:cNvPr>
          <p:cNvGrpSpPr/>
          <p:nvPr/>
        </p:nvGrpSpPr>
        <p:grpSpPr>
          <a:xfrm>
            <a:off x="3324441" y="1311558"/>
            <a:ext cx="6777342" cy="1080631"/>
            <a:chOff x="3324441" y="1311558"/>
            <a:chExt cx="6777342" cy="1080631"/>
          </a:xfrm>
        </p:grpSpPr>
        <p:sp>
          <p:nvSpPr>
            <p:cNvPr id="2" name="矩形 1">
              <a:extLst>
                <a:ext uri="{FF2B5EF4-FFF2-40B4-BE49-F238E27FC236}">
                  <a16:creationId xmlns:a16="http://schemas.microsoft.com/office/drawing/2014/main" id="{EDECB852-FFFE-4648-A71A-4695F731C457}"/>
                </a:ext>
              </a:extLst>
            </p:cNvPr>
            <p:cNvSpPr/>
            <p:nvPr/>
          </p:nvSpPr>
          <p:spPr>
            <a:xfrm>
              <a:off x="3324441" y="1311558"/>
              <a:ext cx="6777342" cy="1080631"/>
            </a:xfrm>
            <a:prstGeom prst="rect">
              <a:avLst/>
            </a:prstGeom>
            <a:solidFill>
              <a:schemeClr val="bg1"/>
            </a:solidFill>
            <a:ln w="25400">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79DC0E4-E14C-4A3E-B251-ECA4F707A96C}"/>
                </a:ext>
              </a:extLst>
            </p:cNvPr>
            <p:cNvSpPr/>
            <p:nvPr/>
          </p:nvSpPr>
          <p:spPr>
            <a:xfrm>
              <a:off x="3513298" y="1495620"/>
              <a:ext cx="6429375" cy="707886"/>
            </a:xfrm>
            <a:prstGeom prst="rect">
              <a:avLst/>
            </a:prstGeom>
          </p:spPr>
          <p:txBody>
            <a:bodyPr>
              <a:spAutoFit/>
            </a:bodyPr>
            <a:lstStyle/>
            <a:p>
              <a:r>
                <a:rPr lang="en-US" altLang="zh-CN" sz="2000" dirty="0">
                  <a:latin typeface="Times New Roman" panose="02020603050405020304" pitchFamily="18" charset="0"/>
                  <a:ea typeface="微软雅黑" pitchFamily="34" charset="-122"/>
                  <a:cs typeface="Times New Roman" panose="02020603050405020304" pitchFamily="18" charset="0"/>
                </a:rPr>
                <a:t>UID</a:t>
              </a:r>
              <a:r>
                <a:rPr lang="zh-CN" altLang="en-US" sz="2000" dirty="0">
                  <a:latin typeface="Times New Roman" panose="02020603050405020304" pitchFamily="18" charset="0"/>
                  <a:ea typeface="微软雅黑" pitchFamily="34" charset="-122"/>
                  <a:cs typeface="Times New Roman" panose="02020603050405020304" pitchFamily="18" charset="0"/>
                </a:rPr>
                <a:t>为</a:t>
              </a:r>
              <a:r>
                <a:rPr lang="en-US" altLang="zh-CN" sz="2000" dirty="0">
                  <a:latin typeface="Times New Roman" panose="02020603050405020304" pitchFamily="18" charset="0"/>
                  <a:ea typeface="微软雅黑" pitchFamily="34" charset="-122"/>
                  <a:cs typeface="Times New Roman" panose="02020603050405020304" pitchFamily="18" charset="0"/>
                </a:rPr>
                <a:t>500</a:t>
              </a:r>
              <a:r>
                <a:rPr lang="zh-CN" altLang="en-US" sz="2000" dirty="0">
                  <a:latin typeface="Times New Roman" panose="02020603050405020304" pitchFamily="18" charset="0"/>
                  <a:ea typeface="微软雅黑" pitchFamily="34" charset="-122"/>
                  <a:cs typeface="Times New Roman" panose="02020603050405020304" pitchFamily="18" charset="0"/>
                </a:rPr>
                <a:t>的</a:t>
              </a:r>
              <a:r>
                <a:rPr lang="en-US" altLang="zh-CN" sz="2000" dirty="0">
                  <a:latin typeface="Times New Roman" panose="02020603050405020304" pitchFamily="18" charset="0"/>
                  <a:ea typeface="微软雅黑" pitchFamily="34" charset="-122"/>
                  <a:cs typeface="Times New Roman" panose="02020603050405020304" pitchFamily="18" charset="0"/>
                </a:rPr>
                <a:t>Administrator</a:t>
              </a:r>
              <a:r>
                <a:rPr lang="zh-CN" altLang="en-US" sz="2000" dirty="0">
                  <a:latin typeface="Times New Roman" panose="02020603050405020304" pitchFamily="18" charset="0"/>
                  <a:ea typeface="微软雅黑" pitchFamily="34" charset="-122"/>
                  <a:cs typeface="Times New Roman" panose="02020603050405020304" pitchFamily="18" charset="0"/>
                </a:rPr>
                <a:t>用户密码的哈希值如下。其中第一个哈希是</a:t>
              </a:r>
              <a:r>
                <a:rPr lang="en-US" altLang="zh-CN" sz="2000" dirty="0">
                  <a:latin typeface="Times New Roman" panose="02020603050405020304" pitchFamily="18" charset="0"/>
                  <a:ea typeface="微软雅黑" pitchFamily="34" charset="-122"/>
                  <a:cs typeface="Times New Roman" panose="02020603050405020304" pitchFamily="18" charset="0"/>
                </a:rPr>
                <a:t>LM</a:t>
              </a:r>
              <a:r>
                <a:rPr lang="zh-CN" altLang="en-US" sz="2000" dirty="0">
                  <a:latin typeface="Times New Roman" panose="02020603050405020304" pitchFamily="18" charset="0"/>
                  <a:ea typeface="微软雅黑" pitchFamily="34" charset="-122"/>
                  <a:cs typeface="Times New Roman" panose="02020603050405020304" pitchFamily="18" charset="0"/>
                </a:rPr>
                <a:t>哈希值，第二个则是</a:t>
              </a:r>
              <a:r>
                <a:rPr lang="en-US" altLang="zh-CN" sz="2000" dirty="0">
                  <a:latin typeface="Times New Roman" panose="02020603050405020304" pitchFamily="18" charset="0"/>
                  <a:ea typeface="微软雅黑" pitchFamily="34" charset="-122"/>
                  <a:cs typeface="Times New Roman" panose="02020603050405020304" pitchFamily="18" charset="0"/>
                </a:rPr>
                <a:t>NTLM</a:t>
              </a:r>
              <a:r>
                <a:rPr lang="zh-CN" altLang="en-US" sz="2000" dirty="0">
                  <a:latin typeface="Times New Roman" panose="02020603050405020304" pitchFamily="18" charset="0"/>
                  <a:ea typeface="微软雅黑" pitchFamily="34" charset="-122"/>
                  <a:cs typeface="Times New Roman" panose="02020603050405020304" pitchFamily="18" charset="0"/>
                </a:rPr>
                <a:t>哈希值。</a:t>
              </a:r>
              <a:endParaRPr lang="zh-CN" altLang="en-US" sz="2000" dirty="0">
                <a:latin typeface="Times New Roman" panose="02020603050405020304" pitchFamily="18" charset="0"/>
                <a:cs typeface="Times New Roman" panose="02020603050405020304" pitchFamily="18" charset="0"/>
              </a:endParaRPr>
            </a:p>
          </p:txBody>
        </p:sp>
      </p:grpSp>
      <p:sp>
        <p:nvSpPr>
          <p:cNvPr id="28" name="矩形: 圆角 27">
            <a:extLst>
              <a:ext uri="{FF2B5EF4-FFF2-40B4-BE49-F238E27FC236}">
                <a16:creationId xmlns:a16="http://schemas.microsoft.com/office/drawing/2014/main" id="{301788B6-8895-4D30-BE8B-BAA5D6D88B71}"/>
              </a:ext>
            </a:extLst>
          </p:cNvPr>
          <p:cNvSpPr/>
          <p:nvPr/>
        </p:nvSpPr>
        <p:spPr>
          <a:xfrm>
            <a:off x="1316808" y="3108065"/>
            <a:ext cx="9649642" cy="1080631"/>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Administrator:500:aad3b435b51404eeaad3b435b51404ee:31d6cfe0d16ae931b73c59d7e0c089c0:::</a:t>
            </a:r>
          </a:p>
        </p:txBody>
      </p:sp>
      <p:grpSp>
        <p:nvGrpSpPr>
          <p:cNvPr id="8" name="组合 7">
            <a:extLst>
              <a:ext uri="{FF2B5EF4-FFF2-40B4-BE49-F238E27FC236}">
                <a16:creationId xmlns:a16="http://schemas.microsoft.com/office/drawing/2014/main" id="{E56A66F8-3BC4-47B9-80DD-E90556A69920}"/>
              </a:ext>
            </a:extLst>
          </p:cNvPr>
          <p:cNvGrpSpPr/>
          <p:nvPr/>
        </p:nvGrpSpPr>
        <p:grpSpPr>
          <a:xfrm>
            <a:off x="1316807" y="4474447"/>
            <a:ext cx="8867562" cy="1804879"/>
            <a:chOff x="1316807" y="4474447"/>
            <a:chExt cx="8867562" cy="1804879"/>
          </a:xfrm>
        </p:grpSpPr>
        <p:grpSp>
          <p:nvGrpSpPr>
            <p:cNvPr id="6" name="组合 5">
              <a:extLst>
                <a:ext uri="{FF2B5EF4-FFF2-40B4-BE49-F238E27FC236}">
                  <a16:creationId xmlns:a16="http://schemas.microsoft.com/office/drawing/2014/main" id="{8EC3D9B4-61F1-4E6E-A9E5-B5B6AA1BA3FA}"/>
                </a:ext>
              </a:extLst>
            </p:cNvPr>
            <p:cNvGrpSpPr/>
            <p:nvPr/>
          </p:nvGrpSpPr>
          <p:grpSpPr>
            <a:xfrm>
              <a:off x="1316807" y="4474447"/>
              <a:ext cx="8867562" cy="1804879"/>
              <a:chOff x="2180903" y="4716864"/>
              <a:chExt cx="8867562" cy="1804879"/>
            </a:xfrm>
          </p:grpSpPr>
          <p:sp>
            <p:nvSpPr>
              <p:cNvPr id="30" name="矩形 29">
                <a:extLst>
                  <a:ext uri="{FF2B5EF4-FFF2-40B4-BE49-F238E27FC236}">
                    <a16:creationId xmlns:a16="http://schemas.microsoft.com/office/drawing/2014/main" id="{89BCD90F-CBA2-4F8D-9B1D-06144E07B31A}"/>
                  </a:ext>
                </a:extLst>
              </p:cNvPr>
              <p:cNvSpPr/>
              <p:nvPr/>
            </p:nvSpPr>
            <p:spPr>
              <a:xfrm>
                <a:off x="2180903" y="4716864"/>
                <a:ext cx="8640960" cy="1584176"/>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8CAD211-0BDC-4749-B6D5-13C87D4E0E29}"/>
                  </a:ext>
                </a:extLst>
              </p:cNvPr>
              <p:cNvSpPr/>
              <p:nvPr/>
            </p:nvSpPr>
            <p:spPr>
              <a:xfrm>
                <a:off x="2407505" y="4937567"/>
                <a:ext cx="8640960" cy="1584176"/>
              </a:xfrm>
              <a:prstGeom prst="rect">
                <a:avLst/>
              </a:prstGeom>
              <a:solidFill>
                <a:schemeClr val="bg1"/>
              </a:solidFill>
              <a:ln w="25400">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6D0CFCC5-7A7E-4F8B-ABA9-AE5B40A8063A}"/>
                </a:ext>
              </a:extLst>
            </p:cNvPr>
            <p:cNvSpPr/>
            <p:nvPr/>
          </p:nvSpPr>
          <p:spPr>
            <a:xfrm>
              <a:off x="1783247" y="4839945"/>
              <a:ext cx="8174520" cy="1294585"/>
            </a:xfrm>
            <a:prstGeom prst="rect">
              <a:avLst/>
            </a:prstGeom>
          </p:spPr>
          <p:txBody>
            <a:bodyPr wrap="square">
              <a:spAutoFit/>
            </a:bodyPr>
            <a:lstStyle/>
            <a:p>
              <a:pPr>
                <a:lnSpc>
                  <a:spcPct val="150000"/>
                </a:lnSpc>
              </a:pPr>
              <a:r>
                <a:rPr lang="zh-CN" altLang="en-US" dirty="0">
                  <a:latin typeface="Times New Roman" panose="02020603050405020304" pitchFamily="18" charset="0"/>
                  <a:ea typeface="微软雅黑" pitchFamily="34" charset="-122"/>
                  <a:cs typeface="Times New Roman" panose="02020603050405020304" pitchFamily="18" charset="0"/>
                </a:rPr>
                <a:t>得到这些</a:t>
              </a:r>
              <a:r>
                <a:rPr lang="en-US" altLang="zh-CN" dirty="0">
                  <a:latin typeface="Times New Roman" panose="02020603050405020304" pitchFamily="18" charset="0"/>
                  <a:ea typeface="微软雅黑" pitchFamily="34" charset="-122"/>
                  <a:cs typeface="Times New Roman" panose="02020603050405020304" pitchFamily="18" charset="0"/>
                </a:rPr>
                <a:t>HASH</a:t>
              </a:r>
              <a:r>
                <a:rPr lang="zh-CN" altLang="en-US" dirty="0">
                  <a:latin typeface="Times New Roman" panose="02020603050405020304" pitchFamily="18" charset="0"/>
                  <a:ea typeface="微软雅黑" pitchFamily="34" charset="-122"/>
                  <a:cs typeface="Times New Roman" panose="02020603050405020304" pitchFamily="18" charset="0"/>
                </a:rPr>
                <a:t>值之后，一方面可以利用工具对这些</a:t>
              </a:r>
              <a:r>
                <a:rPr lang="en-US" altLang="zh-CN" dirty="0">
                  <a:latin typeface="Times New Roman" panose="02020603050405020304" pitchFamily="18" charset="0"/>
                  <a:ea typeface="微软雅黑" pitchFamily="34" charset="-122"/>
                  <a:cs typeface="Times New Roman" panose="02020603050405020304" pitchFamily="18" charset="0"/>
                </a:rPr>
                <a:t>HASH</a:t>
              </a:r>
              <a:r>
                <a:rPr lang="zh-CN" altLang="en-US" dirty="0">
                  <a:latin typeface="Times New Roman" panose="02020603050405020304" pitchFamily="18" charset="0"/>
                  <a:ea typeface="微软雅黑" pitchFamily="34" charset="-122"/>
                  <a:cs typeface="Times New Roman" panose="02020603050405020304" pitchFamily="18" charset="0"/>
                </a:rPr>
                <a:t>值进行暴力破解，得到其明文，另一方面，在一些渗透脚本中，以这些</a:t>
              </a:r>
              <a:r>
                <a:rPr lang="en-US" altLang="zh-CN" dirty="0">
                  <a:latin typeface="Times New Roman" panose="02020603050405020304" pitchFamily="18" charset="0"/>
                  <a:ea typeface="微软雅黑" pitchFamily="34" charset="-122"/>
                  <a:cs typeface="Times New Roman" panose="02020603050405020304" pitchFamily="18" charset="0"/>
                </a:rPr>
                <a:t>HASH</a:t>
              </a:r>
              <a:r>
                <a:rPr lang="zh-CN" altLang="en-US" dirty="0">
                  <a:latin typeface="Times New Roman" panose="02020603050405020304" pitchFamily="18" charset="0"/>
                  <a:ea typeface="微软雅黑" pitchFamily="34" charset="-122"/>
                  <a:cs typeface="Times New Roman" panose="02020603050405020304" pitchFamily="18" charset="0"/>
                </a:rPr>
                <a:t>值作为输入，使其完成对目标主机的登录。感兴趣的同学，可以自行开展进一步的研究。</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5904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9E241B-4002-4B98-89C1-8A6F31F8AFDC}"/>
              </a:ext>
            </a:extLst>
          </p:cNvPr>
          <p:cNvGrpSpPr/>
          <p:nvPr/>
        </p:nvGrpSpPr>
        <p:grpSpPr>
          <a:xfrm>
            <a:off x="596727" y="875216"/>
            <a:ext cx="4104456" cy="508861"/>
            <a:chOff x="1420106" y="1402730"/>
            <a:chExt cx="4104456" cy="508861"/>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id="{96BFC555-EE41-4882-9E9C-F38302277955}"/>
                </a:ext>
              </a:extLst>
            </p:cNvPr>
            <p:cNvSpPr/>
            <p:nvPr/>
          </p:nvSpPr>
          <p:spPr>
            <a:xfrm rot="5400000">
              <a:off x="3504950" y="-108021"/>
              <a:ext cx="508859" cy="3530364"/>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id="{60CBC169-D7C3-4AE3-A416-02D9691CFC6C}"/>
                </a:ext>
              </a:extLst>
            </p:cNvPr>
            <p:cNvSpPr/>
            <p:nvPr/>
          </p:nvSpPr>
          <p:spPr>
            <a:xfrm>
              <a:off x="2053957" y="1402731"/>
              <a:ext cx="3368153"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获取目标主机的控制权</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2</a:t>
              </a:r>
            </a:p>
          </p:txBody>
        </p:sp>
      </p:grpSp>
      <p:grpSp>
        <p:nvGrpSpPr>
          <p:cNvPr id="3" name="组合 2">
            <a:extLst>
              <a:ext uri="{FF2B5EF4-FFF2-40B4-BE49-F238E27FC236}">
                <a16:creationId xmlns:a16="http://schemas.microsoft.com/office/drawing/2014/main" id="{32F86F5B-0B4B-4CBE-B352-897B94AF0CD4}"/>
              </a:ext>
            </a:extLst>
          </p:cNvPr>
          <p:cNvGrpSpPr/>
          <p:nvPr/>
        </p:nvGrpSpPr>
        <p:grpSpPr>
          <a:xfrm>
            <a:off x="1532831" y="2030503"/>
            <a:ext cx="9793088" cy="1058442"/>
            <a:chOff x="1532831" y="2030503"/>
            <a:chExt cx="9793088" cy="1058442"/>
          </a:xfrm>
        </p:grpSpPr>
        <p:grpSp>
          <p:nvGrpSpPr>
            <p:cNvPr id="11" name="组合 10">
              <a:extLst>
                <a:ext uri="{FF2B5EF4-FFF2-40B4-BE49-F238E27FC236}">
                  <a16:creationId xmlns:a16="http://schemas.microsoft.com/office/drawing/2014/main" id="{1FD76E98-12B1-47C7-B9EA-1072DBF264E6}"/>
                </a:ext>
              </a:extLst>
            </p:cNvPr>
            <p:cNvGrpSpPr/>
            <p:nvPr/>
          </p:nvGrpSpPr>
          <p:grpSpPr>
            <a:xfrm>
              <a:off x="1532831" y="2030503"/>
              <a:ext cx="9793088" cy="1058442"/>
              <a:chOff x="4933525" y="2542866"/>
              <a:chExt cx="9793088" cy="1058442"/>
            </a:xfrm>
          </p:grpSpPr>
          <p:sp>
            <p:nvSpPr>
              <p:cNvPr id="12" name="六边形 11">
                <a:extLst>
                  <a:ext uri="{FF2B5EF4-FFF2-40B4-BE49-F238E27FC236}">
                    <a16:creationId xmlns:a16="http://schemas.microsoft.com/office/drawing/2014/main" id="{62804E92-E5B1-41D3-9D2C-5ACA5EB34D4E}"/>
                  </a:ext>
                </a:extLst>
              </p:cNvPr>
              <p:cNvSpPr/>
              <p:nvPr/>
            </p:nvSpPr>
            <p:spPr>
              <a:xfrm>
                <a:off x="4933525" y="2542866"/>
                <a:ext cx="1227414" cy="1058442"/>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13" name="文本框 7">
                <a:extLst>
                  <a:ext uri="{FF2B5EF4-FFF2-40B4-BE49-F238E27FC236}">
                    <a16:creationId xmlns:a16="http://schemas.microsoft.com/office/drawing/2014/main" id="{46270F18-B1D8-429B-A414-4E5F23F28AD3}"/>
                  </a:ext>
                </a:extLst>
              </p:cNvPr>
              <p:cNvSpPr txBox="1">
                <a:spLocks noChangeArrowheads="1"/>
              </p:cNvSpPr>
              <p:nvPr/>
            </p:nvSpPr>
            <p:spPr bwMode="auto">
              <a:xfrm>
                <a:off x="6984268" y="2718144"/>
                <a:ext cx="77423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b="1" dirty="0">
                    <a:solidFill>
                      <a:schemeClr val="tx1">
                        <a:lumMod val="65000"/>
                        <a:lumOff val="35000"/>
                      </a:schemeClr>
                    </a:solidFill>
                    <a:latin typeface="Times New Roman" panose="02020603050405020304" pitchFamily="18" charset="0"/>
                    <a:cs typeface="Times New Roman" panose="02020603050405020304" pitchFamily="18" charset="0"/>
                  </a:rPr>
                  <a:t>利用</a:t>
                </a:r>
                <a:r>
                  <a:rPr lang="en-US" altLang="zh-CN" sz="2000" b="1" dirty="0">
                    <a:solidFill>
                      <a:schemeClr val="tx1">
                        <a:lumMod val="65000"/>
                        <a:lumOff val="35000"/>
                      </a:schemeClr>
                    </a:solidFill>
                    <a:latin typeface="Times New Roman" panose="02020603050405020304" pitchFamily="18" charset="0"/>
                    <a:cs typeface="Times New Roman" panose="02020603050405020304" pitchFamily="18" charset="0"/>
                  </a:rPr>
                  <a:t>shell</a:t>
                </a:r>
                <a:r>
                  <a:rPr lang="zh-CN" altLang="en-US" sz="2000" b="1" dirty="0">
                    <a:solidFill>
                      <a:schemeClr val="tx1">
                        <a:lumMod val="65000"/>
                        <a:lumOff val="35000"/>
                      </a:schemeClr>
                    </a:solidFill>
                    <a:latin typeface="Times New Roman" panose="02020603050405020304" pitchFamily="18" charset="0"/>
                    <a:cs typeface="Times New Roman" panose="02020603050405020304" pitchFamily="18" charset="0"/>
                  </a:rPr>
                  <a:t>命令可以获得目标主机的控制台</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，有了控制台，就可以对目标系统进行任意文件操作，也可以执行各类</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DOS</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命令。如下：</a:t>
                </a:r>
              </a:p>
            </p:txBody>
          </p:sp>
          <p:cxnSp>
            <p:nvCxnSpPr>
              <p:cNvPr id="14" name="直接连接符 13">
                <a:extLst>
                  <a:ext uri="{FF2B5EF4-FFF2-40B4-BE49-F238E27FC236}">
                    <a16:creationId xmlns:a16="http://schemas.microsoft.com/office/drawing/2014/main" id="{BB89BE1B-1A87-4D96-A4D8-B6D934451670}"/>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5" name="settings_342534">
              <a:extLst>
                <a:ext uri="{FF2B5EF4-FFF2-40B4-BE49-F238E27FC236}">
                  <a16:creationId xmlns:a16="http://schemas.microsoft.com/office/drawing/2014/main" id="{D447F0C5-5043-4A46-B565-95A43D26E096}"/>
                </a:ext>
              </a:extLst>
            </p:cNvPr>
            <p:cNvSpPr>
              <a:spLocks noChangeAspect="1"/>
            </p:cNvSpPr>
            <p:nvPr/>
          </p:nvSpPr>
          <p:spPr bwMode="auto">
            <a:xfrm>
              <a:off x="1831638" y="2255340"/>
              <a:ext cx="609685" cy="608767"/>
            </a:xfrm>
            <a:custGeom>
              <a:avLst/>
              <a:gdLst>
                <a:gd name="connsiteX0" fmla="*/ 186857 w 609614"/>
                <a:gd name="connsiteY0" fmla="*/ 540031 h 608697"/>
                <a:gd name="connsiteX1" fmla="*/ 186857 w 609614"/>
                <a:gd name="connsiteY1" fmla="*/ 589091 h 608697"/>
                <a:gd name="connsiteX2" fmla="*/ 422849 w 609614"/>
                <a:gd name="connsiteY2" fmla="*/ 589091 h 608697"/>
                <a:gd name="connsiteX3" fmla="*/ 422849 w 609614"/>
                <a:gd name="connsiteY3" fmla="*/ 540031 h 608697"/>
                <a:gd name="connsiteX4" fmla="*/ 19635 w 609614"/>
                <a:gd name="connsiteY4" fmla="*/ 471273 h 608697"/>
                <a:gd name="connsiteX5" fmla="*/ 19635 w 609614"/>
                <a:gd name="connsiteY5" fmla="*/ 490879 h 608697"/>
                <a:gd name="connsiteX6" fmla="*/ 49134 w 609614"/>
                <a:gd name="connsiteY6" fmla="*/ 520333 h 608697"/>
                <a:gd name="connsiteX7" fmla="*/ 560480 w 609614"/>
                <a:gd name="connsiteY7" fmla="*/ 520333 h 608697"/>
                <a:gd name="connsiteX8" fmla="*/ 589979 w 609614"/>
                <a:gd name="connsiteY8" fmla="*/ 490879 h 608697"/>
                <a:gd name="connsiteX9" fmla="*/ 589979 w 609614"/>
                <a:gd name="connsiteY9" fmla="*/ 471273 h 608697"/>
                <a:gd name="connsiteX10" fmla="*/ 238727 w 609614"/>
                <a:gd name="connsiteY10" fmla="*/ 363311 h 608697"/>
                <a:gd name="connsiteX11" fmla="*/ 255598 w 609614"/>
                <a:gd name="connsiteY11" fmla="*/ 373068 h 608697"/>
                <a:gd name="connsiteX12" fmla="*/ 272561 w 609614"/>
                <a:gd name="connsiteY12" fmla="*/ 363311 h 608697"/>
                <a:gd name="connsiteX13" fmla="*/ 136888 w 609614"/>
                <a:gd name="connsiteY13" fmla="*/ 348393 h 608697"/>
                <a:gd name="connsiteX14" fmla="*/ 112913 w 609614"/>
                <a:gd name="connsiteY14" fmla="*/ 372329 h 608697"/>
                <a:gd name="connsiteX15" fmla="*/ 117985 w 609614"/>
                <a:gd name="connsiteY15" fmla="*/ 373066 h 608697"/>
                <a:gd name="connsiteX16" fmla="*/ 137626 w 609614"/>
                <a:gd name="connsiteY16" fmla="*/ 353457 h 608697"/>
                <a:gd name="connsiteX17" fmla="*/ 136888 w 609614"/>
                <a:gd name="connsiteY17" fmla="*/ 348393 h 608697"/>
                <a:gd name="connsiteX18" fmla="*/ 255598 w 609614"/>
                <a:gd name="connsiteY18" fmla="*/ 333856 h 608697"/>
                <a:gd name="connsiteX19" fmla="*/ 238727 w 609614"/>
                <a:gd name="connsiteY19" fmla="*/ 343613 h 608697"/>
                <a:gd name="connsiteX20" fmla="*/ 272561 w 609614"/>
                <a:gd name="connsiteY20" fmla="*/ 343613 h 608697"/>
                <a:gd name="connsiteX21" fmla="*/ 255598 w 609614"/>
                <a:gd name="connsiteY21" fmla="*/ 333856 h 608697"/>
                <a:gd name="connsiteX22" fmla="*/ 117985 w 609614"/>
                <a:gd name="connsiteY22" fmla="*/ 333848 h 608697"/>
                <a:gd name="connsiteX23" fmla="*/ 98343 w 609614"/>
                <a:gd name="connsiteY23" fmla="*/ 353457 h 608697"/>
                <a:gd name="connsiteX24" fmla="*/ 99081 w 609614"/>
                <a:gd name="connsiteY24" fmla="*/ 358520 h 608697"/>
                <a:gd name="connsiteX25" fmla="*/ 123056 w 609614"/>
                <a:gd name="connsiteY25" fmla="*/ 334584 h 608697"/>
                <a:gd name="connsiteX26" fmla="*/ 117985 w 609614"/>
                <a:gd name="connsiteY26" fmla="*/ 333848 h 608697"/>
                <a:gd name="connsiteX27" fmla="*/ 255598 w 609614"/>
                <a:gd name="connsiteY27" fmla="*/ 314157 h 608697"/>
                <a:gd name="connsiteX28" fmla="*/ 294963 w 609614"/>
                <a:gd name="connsiteY28" fmla="*/ 353462 h 608697"/>
                <a:gd name="connsiteX29" fmla="*/ 255598 w 609614"/>
                <a:gd name="connsiteY29" fmla="*/ 392767 h 608697"/>
                <a:gd name="connsiteX30" fmla="*/ 217707 w 609614"/>
                <a:gd name="connsiteY30" fmla="*/ 363311 h 608697"/>
                <a:gd name="connsiteX31" fmla="*/ 196595 w 609614"/>
                <a:gd name="connsiteY31" fmla="*/ 363311 h 608697"/>
                <a:gd name="connsiteX32" fmla="*/ 196595 w 609614"/>
                <a:gd name="connsiteY32" fmla="*/ 343613 h 608697"/>
                <a:gd name="connsiteX33" fmla="*/ 217707 w 609614"/>
                <a:gd name="connsiteY33" fmla="*/ 343613 h 608697"/>
                <a:gd name="connsiteX34" fmla="*/ 255598 w 609614"/>
                <a:gd name="connsiteY34" fmla="*/ 314157 h 608697"/>
                <a:gd name="connsiteX35" fmla="*/ 150352 w 609614"/>
                <a:gd name="connsiteY35" fmla="*/ 307242 h 608697"/>
                <a:gd name="connsiteX36" fmla="*/ 164276 w 609614"/>
                <a:gd name="connsiteY36" fmla="*/ 321143 h 608697"/>
                <a:gd name="connsiteX37" fmla="*/ 151735 w 609614"/>
                <a:gd name="connsiteY37" fmla="*/ 333664 h 608697"/>
                <a:gd name="connsiteX38" fmla="*/ 157360 w 609614"/>
                <a:gd name="connsiteY38" fmla="*/ 353457 h 608697"/>
                <a:gd name="connsiteX39" fmla="*/ 117985 w 609614"/>
                <a:gd name="connsiteY39" fmla="*/ 392767 h 608697"/>
                <a:gd name="connsiteX40" fmla="*/ 78610 w 609614"/>
                <a:gd name="connsiteY40" fmla="*/ 353457 h 608697"/>
                <a:gd name="connsiteX41" fmla="*/ 117985 w 609614"/>
                <a:gd name="connsiteY41" fmla="*/ 314147 h 608697"/>
                <a:gd name="connsiteX42" fmla="*/ 137811 w 609614"/>
                <a:gd name="connsiteY42" fmla="*/ 319762 h 608697"/>
                <a:gd name="connsiteX43" fmla="*/ 491598 w 609614"/>
                <a:gd name="connsiteY43" fmla="*/ 216001 h 608697"/>
                <a:gd name="connsiteX44" fmla="*/ 511347 w 609614"/>
                <a:gd name="connsiteY44" fmla="*/ 216001 h 608697"/>
                <a:gd name="connsiteX45" fmla="*/ 511347 w 609614"/>
                <a:gd name="connsiteY45" fmla="*/ 284682 h 608697"/>
                <a:gd name="connsiteX46" fmla="*/ 531004 w 609614"/>
                <a:gd name="connsiteY46" fmla="*/ 284682 h 608697"/>
                <a:gd name="connsiteX47" fmla="*/ 531004 w 609614"/>
                <a:gd name="connsiteY47" fmla="*/ 304384 h 608697"/>
                <a:gd name="connsiteX48" fmla="*/ 511347 w 609614"/>
                <a:gd name="connsiteY48" fmla="*/ 304384 h 608697"/>
                <a:gd name="connsiteX49" fmla="*/ 511347 w 609614"/>
                <a:gd name="connsiteY49" fmla="*/ 392767 h 608697"/>
                <a:gd name="connsiteX50" fmla="*/ 491598 w 609614"/>
                <a:gd name="connsiteY50" fmla="*/ 392767 h 608697"/>
                <a:gd name="connsiteX51" fmla="*/ 491598 w 609614"/>
                <a:gd name="connsiteY51" fmla="*/ 304384 h 608697"/>
                <a:gd name="connsiteX52" fmla="*/ 471941 w 609614"/>
                <a:gd name="connsiteY52" fmla="*/ 304384 h 608697"/>
                <a:gd name="connsiteX53" fmla="*/ 471941 w 609614"/>
                <a:gd name="connsiteY53" fmla="*/ 284682 h 608697"/>
                <a:gd name="connsiteX54" fmla="*/ 491598 w 609614"/>
                <a:gd name="connsiteY54" fmla="*/ 284682 h 608697"/>
                <a:gd name="connsiteX55" fmla="*/ 412965 w 609614"/>
                <a:gd name="connsiteY55" fmla="*/ 216001 h 608697"/>
                <a:gd name="connsiteX56" fmla="*/ 432598 w 609614"/>
                <a:gd name="connsiteY56" fmla="*/ 216001 h 608697"/>
                <a:gd name="connsiteX57" fmla="*/ 432598 w 609614"/>
                <a:gd name="connsiteY57" fmla="*/ 353455 h 608697"/>
                <a:gd name="connsiteX58" fmla="*/ 452324 w 609614"/>
                <a:gd name="connsiteY58" fmla="*/ 353455 h 608697"/>
                <a:gd name="connsiteX59" fmla="*/ 452324 w 609614"/>
                <a:gd name="connsiteY59" fmla="*/ 373065 h 608697"/>
                <a:gd name="connsiteX60" fmla="*/ 432598 w 609614"/>
                <a:gd name="connsiteY60" fmla="*/ 373065 h 608697"/>
                <a:gd name="connsiteX61" fmla="*/ 432598 w 609614"/>
                <a:gd name="connsiteY61" fmla="*/ 392767 h 608697"/>
                <a:gd name="connsiteX62" fmla="*/ 412965 w 609614"/>
                <a:gd name="connsiteY62" fmla="*/ 392767 h 608697"/>
                <a:gd name="connsiteX63" fmla="*/ 412965 w 609614"/>
                <a:gd name="connsiteY63" fmla="*/ 373065 h 608697"/>
                <a:gd name="connsiteX64" fmla="*/ 393331 w 609614"/>
                <a:gd name="connsiteY64" fmla="*/ 373065 h 608697"/>
                <a:gd name="connsiteX65" fmla="*/ 393331 w 609614"/>
                <a:gd name="connsiteY65" fmla="*/ 353455 h 608697"/>
                <a:gd name="connsiteX66" fmla="*/ 412965 w 609614"/>
                <a:gd name="connsiteY66" fmla="*/ 353455 h 608697"/>
                <a:gd name="connsiteX67" fmla="*/ 334377 w 609614"/>
                <a:gd name="connsiteY67" fmla="*/ 216001 h 608697"/>
                <a:gd name="connsiteX68" fmla="*/ 354011 w 609614"/>
                <a:gd name="connsiteY68" fmla="*/ 216001 h 608697"/>
                <a:gd name="connsiteX69" fmla="*/ 354011 w 609614"/>
                <a:gd name="connsiteY69" fmla="*/ 265072 h 608697"/>
                <a:gd name="connsiteX70" fmla="*/ 373644 w 609614"/>
                <a:gd name="connsiteY70" fmla="*/ 265072 h 608697"/>
                <a:gd name="connsiteX71" fmla="*/ 373644 w 609614"/>
                <a:gd name="connsiteY71" fmla="*/ 284682 h 608697"/>
                <a:gd name="connsiteX72" fmla="*/ 354011 w 609614"/>
                <a:gd name="connsiteY72" fmla="*/ 284682 h 608697"/>
                <a:gd name="connsiteX73" fmla="*/ 354011 w 609614"/>
                <a:gd name="connsiteY73" fmla="*/ 392767 h 608697"/>
                <a:gd name="connsiteX74" fmla="*/ 334377 w 609614"/>
                <a:gd name="connsiteY74" fmla="*/ 392767 h 608697"/>
                <a:gd name="connsiteX75" fmla="*/ 334377 w 609614"/>
                <a:gd name="connsiteY75" fmla="*/ 284682 h 608697"/>
                <a:gd name="connsiteX76" fmla="*/ 314651 w 609614"/>
                <a:gd name="connsiteY76" fmla="*/ 284682 h 608697"/>
                <a:gd name="connsiteX77" fmla="*/ 314651 w 609614"/>
                <a:gd name="connsiteY77" fmla="*/ 265072 h 608697"/>
                <a:gd name="connsiteX78" fmla="*/ 334377 w 609614"/>
                <a:gd name="connsiteY78" fmla="*/ 265072 h 608697"/>
                <a:gd name="connsiteX79" fmla="*/ 39362 w 609614"/>
                <a:gd name="connsiteY79" fmla="*/ 168719 h 608697"/>
                <a:gd name="connsiteX80" fmla="*/ 19635 w 609614"/>
                <a:gd name="connsiteY80" fmla="*/ 196333 h 608697"/>
                <a:gd name="connsiteX81" fmla="*/ 19635 w 609614"/>
                <a:gd name="connsiteY81" fmla="*/ 451667 h 608697"/>
                <a:gd name="connsiteX82" fmla="*/ 589979 w 609614"/>
                <a:gd name="connsiteY82" fmla="*/ 451667 h 608697"/>
                <a:gd name="connsiteX83" fmla="*/ 589979 w 609614"/>
                <a:gd name="connsiteY83" fmla="*/ 196333 h 608697"/>
                <a:gd name="connsiteX84" fmla="*/ 570344 w 609614"/>
                <a:gd name="connsiteY84" fmla="*/ 168719 h 608697"/>
                <a:gd name="connsiteX85" fmla="*/ 570344 w 609614"/>
                <a:gd name="connsiteY85" fmla="*/ 431970 h 608697"/>
                <a:gd name="connsiteX86" fmla="*/ 39362 w 609614"/>
                <a:gd name="connsiteY86" fmla="*/ 431970 h 608697"/>
                <a:gd name="connsiteX87" fmla="*/ 186832 w 609614"/>
                <a:gd name="connsiteY87" fmla="*/ 166887 h 608697"/>
                <a:gd name="connsiteX88" fmla="*/ 263632 w 609614"/>
                <a:gd name="connsiteY88" fmla="*/ 200493 h 608697"/>
                <a:gd name="connsiteX89" fmla="*/ 247590 w 609614"/>
                <a:gd name="connsiteY89" fmla="*/ 211910 h 608697"/>
                <a:gd name="connsiteX90" fmla="*/ 236342 w 609614"/>
                <a:gd name="connsiteY90" fmla="*/ 201414 h 608697"/>
                <a:gd name="connsiteX91" fmla="*/ 194392 w 609614"/>
                <a:gd name="connsiteY91" fmla="*/ 251777 h 608697"/>
                <a:gd name="connsiteX92" fmla="*/ 179272 w 609614"/>
                <a:gd name="connsiteY92" fmla="*/ 239163 h 608697"/>
                <a:gd name="connsiteX93" fmla="*/ 218641 w 609614"/>
                <a:gd name="connsiteY93" fmla="*/ 192023 h 608697"/>
                <a:gd name="connsiteX94" fmla="*/ 186832 w 609614"/>
                <a:gd name="connsiteY94" fmla="*/ 186590 h 608697"/>
                <a:gd name="connsiteX95" fmla="*/ 125983 w 609614"/>
                <a:gd name="connsiteY95" fmla="*/ 211910 h 608697"/>
                <a:gd name="connsiteX96" fmla="*/ 109941 w 609614"/>
                <a:gd name="connsiteY96" fmla="*/ 200493 h 608697"/>
                <a:gd name="connsiteX97" fmla="*/ 186832 w 609614"/>
                <a:gd name="connsiteY97" fmla="*/ 166887 h 608697"/>
                <a:gd name="connsiteX98" fmla="*/ 98337 w 609614"/>
                <a:gd name="connsiteY98" fmla="*/ 157153 h 608697"/>
                <a:gd name="connsiteX99" fmla="*/ 98337 w 609614"/>
                <a:gd name="connsiteY99" fmla="*/ 274940 h 608697"/>
                <a:gd name="connsiteX100" fmla="*/ 275328 w 609614"/>
                <a:gd name="connsiteY100" fmla="*/ 274940 h 608697"/>
                <a:gd name="connsiteX101" fmla="*/ 275328 w 609614"/>
                <a:gd name="connsiteY101" fmla="*/ 157153 h 608697"/>
                <a:gd name="connsiteX102" fmla="*/ 501473 w 609614"/>
                <a:gd name="connsiteY102" fmla="*/ 157140 h 608697"/>
                <a:gd name="connsiteX103" fmla="*/ 491598 w 609614"/>
                <a:gd name="connsiteY103" fmla="*/ 166887 h 608697"/>
                <a:gd name="connsiteX104" fmla="*/ 501473 w 609614"/>
                <a:gd name="connsiteY104" fmla="*/ 176726 h 608697"/>
                <a:gd name="connsiteX105" fmla="*/ 511347 w 609614"/>
                <a:gd name="connsiteY105" fmla="*/ 166887 h 608697"/>
                <a:gd name="connsiteX106" fmla="*/ 501473 w 609614"/>
                <a:gd name="connsiteY106" fmla="*/ 157140 h 608697"/>
                <a:gd name="connsiteX107" fmla="*/ 422828 w 609614"/>
                <a:gd name="connsiteY107" fmla="*/ 157140 h 608697"/>
                <a:gd name="connsiteX108" fmla="*/ 412965 w 609614"/>
                <a:gd name="connsiteY108" fmla="*/ 166887 h 608697"/>
                <a:gd name="connsiteX109" fmla="*/ 422828 w 609614"/>
                <a:gd name="connsiteY109" fmla="*/ 176726 h 608697"/>
                <a:gd name="connsiteX110" fmla="*/ 432598 w 609614"/>
                <a:gd name="connsiteY110" fmla="*/ 166887 h 608697"/>
                <a:gd name="connsiteX111" fmla="*/ 422828 w 609614"/>
                <a:gd name="connsiteY111" fmla="*/ 157140 h 608697"/>
                <a:gd name="connsiteX112" fmla="*/ 344148 w 609614"/>
                <a:gd name="connsiteY112" fmla="*/ 157140 h 608697"/>
                <a:gd name="connsiteX113" fmla="*/ 334377 w 609614"/>
                <a:gd name="connsiteY113" fmla="*/ 166887 h 608697"/>
                <a:gd name="connsiteX114" fmla="*/ 344148 w 609614"/>
                <a:gd name="connsiteY114" fmla="*/ 176726 h 608697"/>
                <a:gd name="connsiteX115" fmla="*/ 354011 w 609614"/>
                <a:gd name="connsiteY115" fmla="*/ 166887 h 608697"/>
                <a:gd name="connsiteX116" fmla="*/ 344148 w 609614"/>
                <a:gd name="connsiteY116" fmla="*/ 157140 h 608697"/>
                <a:gd name="connsiteX117" fmla="*/ 501473 w 609614"/>
                <a:gd name="connsiteY117" fmla="*/ 137461 h 608697"/>
                <a:gd name="connsiteX118" fmla="*/ 531004 w 609614"/>
                <a:gd name="connsiteY118" fmla="*/ 166887 h 608697"/>
                <a:gd name="connsiteX119" fmla="*/ 501473 w 609614"/>
                <a:gd name="connsiteY119" fmla="*/ 196313 h 608697"/>
                <a:gd name="connsiteX120" fmla="*/ 471941 w 609614"/>
                <a:gd name="connsiteY120" fmla="*/ 166887 h 608697"/>
                <a:gd name="connsiteX121" fmla="*/ 501473 w 609614"/>
                <a:gd name="connsiteY121" fmla="*/ 137461 h 608697"/>
                <a:gd name="connsiteX122" fmla="*/ 422828 w 609614"/>
                <a:gd name="connsiteY122" fmla="*/ 137461 h 608697"/>
                <a:gd name="connsiteX123" fmla="*/ 452324 w 609614"/>
                <a:gd name="connsiteY123" fmla="*/ 166887 h 608697"/>
                <a:gd name="connsiteX124" fmla="*/ 422828 w 609614"/>
                <a:gd name="connsiteY124" fmla="*/ 196313 h 608697"/>
                <a:gd name="connsiteX125" fmla="*/ 393331 w 609614"/>
                <a:gd name="connsiteY125" fmla="*/ 166887 h 608697"/>
                <a:gd name="connsiteX126" fmla="*/ 422828 w 609614"/>
                <a:gd name="connsiteY126" fmla="*/ 137461 h 608697"/>
                <a:gd name="connsiteX127" fmla="*/ 344148 w 609614"/>
                <a:gd name="connsiteY127" fmla="*/ 137461 h 608697"/>
                <a:gd name="connsiteX128" fmla="*/ 373644 w 609614"/>
                <a:gd name="connsiteY128" fmla="*/ 166887 h 608697"/>
                <a:gd name="connsiteX129" fmla="*/ 344148 w 609614"/>
                <a:gd name="connsiteY129" fmla="*/ 196313 h 608697"/>
                <a:gd name="connsiteX130" fmla="*/ 314651 w 609614"/>
                <a:gd name="connsiteY130" fmla="*/ 166887 h 608697"/>
                <a:gd name="connsiteX131" fmla="*/ 344148 w 609614"/>
                <a:gd name="connsiteY131" fmla="*/ 137461 h 608697"/>
                <a:gd name="connsiteX132" fmla="*/ 78610 w 609614"/>
                <a:gd name="connsiteY132" fmla="*/ 137461 h 608697"/>
                <a:gd name="connsiteX133" fmla="*/ 294963 w 609614"/>
                <a:gd name="connsiteY133" fmla="*/ 137461 h 608697"/>
                <a:gd name="connsiteX134" fmla="*/ 294963 w 609614"/>
                <a:gd name="connsiteY134" fmla="*/ 294540 h 608697"/>
                <a:gd name="connsiteX135" fmla="*/ 78610 w 609614"/>
                <a:gd name="connsiteY135" fmla="*/ 294540 h 608697"/>
                <a:gd name="connsiteX136" fmla="*/ 98339 w 609614"/>
                <a:gd name="connsiteY136" fmla="*/ 58917 h 608697"/>
                <a:gd name="connsiteX137" fmla="*/ 98339 w 609614"/>
                <a:gd name="connsiteY137" fmla="*/ 98232 h 608697"/>
                <a:gd name="connsiteX138" fmla="*/ 373630 w 609614"/>
                <a:gd name="connsiteY138" fmla="*/ 98232 h 608697"/>
                <a:gd name="connsiteX139" fmla="*/ 373630 w 609614"/>
                <a:gd name="connsiteY139" fmla="*/ 78528 h 608697"/>
                <a:gd name="connsiteX140" fmla="*/ 393359 w 609614"/>
                <a:gd name="connsiteY140" fmla="*/ 78528 h 608697"/>
                <a:gd name="connsiteX141" fmla="*/ 393359 w 609614"/>
                <a:gd name="connsiteY141" fmla="*/ 98232 h 608697"/>
                <a:gd name="connsiteX142" fmla="*/ 511367 w 609614"/>
                <a:gd name="connsiteY142" fmla="*/ 98232 h 608697"/>
                <a:gd name="connsiteX143" fmla="*/ 511367 w 609614"/>
                <a:gd name="connsiteY143" fmla="*/ 58917 h 608697"/>
                <a:gd name="connsiteX144" fmla="*/ 78610 w 609614"/>
                <a:gd name="connsiteY144" fmla="*/ 39305 h 608697"/>
                <a:gd name="connsiteX145" fmla="*/ 531004 w 609614"/>
                <a:gd name="connsiteY145" fmla="*/ 39305 h 608697"/>
                <a:gd name="connsiteX146" fmla="*/ 531004 w 609614"/>
                <a:gd name="connsiteY146" fmla="*/ 117844 h 608697"/>
                <a:gd name="connsiteX147" fmla="*/ 78610 w 609614"/>
                <a:gd name="connsiteY147" fmla="*/ 117844 h 608697"/>
                <a:gd name="connsiteX148" fmla="*/ 58998 w 609614"/>
                <a:gd name="connsiteY148" fmla="*/ 19606 h 608697"/>
                <a:gd name="connsiteX149" fmla="*/ 58998 w 609614"/>
                <a:gd name="connsiteY149" fmla="*/ 412364 h 608697"/>
                <a:gd name="connsiteX150" fmla="*/ 550616 w 609614"/>
                <a:gd name="connsiteY150" fmla="*/ 412364 h 608697"/>
                <a:gd name="connsiteX151" fmla="*/ 550616 w 609614"/>
                <a:gd name="connsiteY151" fmla="*/ 19606 h 608697"/>
                <a:gd name="connsiteX152" fmla="*/ 39362 w 609614"/>
                <a:gd name="connsiteY152" fmla="*/ 0 h 608697"/>
                <a:gd name="connsiteX153" fmla="*/ 570344 w 609614"/>
                <a:gd name="connsiteY153" fmla="*/ 0 h 608697"/>
                <a:gd name="connsiteX154" fmla="*/ 570344 w 609614"/>
                <a:gd name="connsiteY154" fmla="*/ 148285 h 608697"/>
                <a:gd name="connsiteX155" fmla="*/ 609614 w 609614"/>
                <a:gd name="connsiteY155" fmla="*/ 196333 h 608697"/>
                <a:gd name="connsiteX156" fmla="*/ 609614 w 609614"/>
                <a:gd name="connsiteY156" fmla="*/ 490879 h 608697"/>
                <a:gd name="connsiteX157" fmla="*/ 560480 w 609614"/>
                <a:gd name="connsiteY157" fmla="*/ 540031 h 608697"/>
                <a:gd name="connsiteX158" fmla="*/ 442484 w 609614"/>
                <a:gd name="connsiteY158" fmla="*/ 540031 h 608697"/>
                <a:gd name="connsiteX159" fmla="*/ 442484 w 609614"/>
                <a:gd name="connsiteY159" fmla="*/ 589091 h 608697"/>
                <a:gd name="connsiteX160" fmla="*/ 481847 w 609614"/>
                <a:gd name="connsiteY160" fmla="*/ 589091 h 608697"/>
                <a:gd name="connsiteX161" fmla="*/ 481847 w 609614"/>
                <a:gd name="connsiteY161" fmla="*/ 608697 h 608697"/>
                <a:gd name="connsiteX162" fmla="*/ 127859 w 609614"/>
                <a:gd name="connsiteY162" fmla="*/ 608697 h 608697"/>
                <a:gd name="connsiteX163" fmla="*/ 127859 w 609614"/>
                <a:gd name="connsiteY163" fmla="*/ 589091 h 608697"/>
                <a:gd name="connsiteX164" fmla="*/ 167130 w 609614"/>
                <a:gd name="connsiteY164" fmla="*/ 589091 h 608697"/>
                <a:gd name="connsiteX165" fmla="*/ 167130 w 609614"/>
                <a:gd name="connsiteY165" fmla="*/ 540031 h 608697"/>
                <a:gd name="connsiteX166" fmla="*/ 49134 w 609614"/>
                <a:gd name="connsiteY166" fmla="*/ 540031 h 608697"/>
                <a:gd name="connsiteX167" fmla="*/ 0 w 609614"/>
                <a:gd name="connsiteY167" fmla="*/ 490879 h 608697"/>
                <a:gd name="connsiteX168" fmla="*/ 0 w 609614"/>
                <a:gd name="connsiteY168" fmla="*/ 196333 h 608697"/>
                <a:gd name="connsiteX169" fmla="*/ 39362 w 609614"/>
                <a:gd name="connsiteY169" fmla="*/ 148285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609614" h="608697">
                  <a:moveTo>
                    <a:pt x="186857" y="540031"/>
                  </a:moveTo>
                  <a:lnTo>
                    <a:pt x="186857" y="589091"/>
                  </a:lnTo>
                  <a:lnTo>
                    <a:pt x="422849" y="589091"/>
                  </a:lnTo>
                  <a:lnTo>
                    <a:pt x="422849" y="540031"/>
                  </a:lnTo>
                  <a:close/>
                  <a:moveTo>
                    <a:pt x="19635" y="471273"/>
                  </a:moveTo>
                  <a:lnTo>
                    <a:pt x="19635" y="490879"/>
                  </a:lnTo>
                  <a:cubicBezTo>
                    <a:pt x="19635" y="507171"/>
                    <a:pt x="32910" y="520333"/>
                    <a:pt x="49134" y="520333"/>
                  </a:cubicBezTo>
                  <a:lnTo>
                    <a:pt x="560480" y="520333"/>
                  </a:lnTo>
                  <a:cubicBezTo>
                    <a:pt x="576704" y="520333"/>
                    <a:pt x="589979" y="507171"/>
                    <a:pt x="589979" y="490879"/>
                  </a:cubicBezTo>
                  <a:lnTo>
                    <a:pt x="589979" y="471273"/>
                  </a:lnTo>
                  <a:close/>
                  <a:moveTo>
                    <a:pt x="238727" y="363311"/>
                  </a:moveTo>
                  <a:cubicBezTo>
                    <a:pt x="242138" y="369110"/>
                    <a:pt x="248407" y="373068"/>
                    <a:pt x="255598" y="373068"/>
                  </a:cubicBezTo>
                  <a:cubicBezTo>
                    <a:pt x="262881" y="373068"/>
                    <a:pt x="269150" y="369110"/>
                    <a:pt x="272561" y="363311"/>
                  </a:cubicBezTo>
                  <a:close/>
                  <a:moveTo>
                    <a:pt x="136888" y="348393"/>
                  </a:moveTo>
                  <a:lnTo>
                    <a:pt x="112913" y="372329"/>
                  </a:lnTo>
                  <a:cubicBezTo>
                    <a:pt x="114573" y="372790"/>
                    <a:pt x="116233" y="373066"/>
                    <a:pt x="117985" y="373066"/>
                  </a:cubicBezTo>
                  <a:cubicBezTo>
                    <a:pt x="128866" y="373066"/>
                    <a:pt x="137626" y="364320"/>
                    <a:pt x="137626" y="353457"/>
                  </a:cubicBezTo>
                  <a:cubicBezTo>
                    <a:pt x="137626" y="351708"/>
                    <a:pt x="137350" y="350051"/>
                    <a:pt x="136888" y="348393"/>
                  </a:cubicBezTo>
                  <a:close/>
                  <a:moveTo>
                    <a:pt x="255598" y="333856"/>
                  </a:moveTo>
                  <a:cubicBezTo>
                    <a:pt x="248407" y="333856"/>
                    <a:pt x="242138" y="337814"/>
                    <a:pt x="238727" y="343613"/>
                  </a:cubicBezTo>
                  <a:lnTo>
                    <a:pt x="272561" y="343613"/>
                  </a:lnTo>
                  <a:cubicBezTo>
                    <a:pt x="269150" y="337814"/>
                    <a:pt x="262881" y="333856"/>
                    <a:pt x="255598" y="333856"/>
                  </a:cubicBezTo>
                  <a:close/>
                  <a:moveTo>
                    <a:pt x="117985" y="333848"/>
                  </a:moveTo>
                  <a:cubicBezTo>
                    <a:pt x="107104" y="333848"/>
                    <a:pt x="98343" y="342594"/>
                    <a:pt x="98343" y="353457"/>
                  </a:cubicBezTo>
                  <a:cubicBezTo>
                    <a:pt x="98343" y="355206"/>
                    <a:pt x="98620" y="356863"/>
                    <a:pt x="99081" y="358520"/>
                  </a:cubicBezTo>
                  <a:lnTo>
                    <a:pt x="123056" y="334584"/>
                  </a:lnTo>
                  <a:cubicBezTo>
                    <a:pt x="121397" y="334124"/>
                    <a:pt x="119737" y="333848"/>
                    <a:pt x="117985" y="333848"/>
                  </a:cubicBezTo>
                  <a:close/>
                  <a:moveTo>
                    <a:pt x="255598" y="314157"/>
                  </a:moveTo>
                  <a:cubicBezTo>
                    <a:pt x="277355" y="314157"/>
                    <a:pt x="294963" y="331830"/>
                    <a:pt x="294963" y="353462"/>
                  </a:cubicBezTo>
                  <a:cubicBezTo>
                    <a:pt x="294963" y="375094"/>
                    <a:pt x="277355" y="392767"/>
                    <a:pt x="255598" y="392767"/>
                  </a:cubicBezTo>
                  <a:cubicBezTo>
                    <a:pt x="237344" y="392767"/>
                    <a:pt x="222040" y="380156"/>
                    <a:pt x="217707" y="363311"/>
                  </a:cubicBezTo>
                  <a:lnTo>
                    <a:pt x="196595" y="363311"/>
                  </a:lnTo>
                  <a:lnTo>
                    <a:pt x="196595" y="343613"/>
                  </a:lnTo>
                  <a:lnTo>
                    <a:pt x="217707" y="343613"/>
                  </a:lnTo>
                  <a:cubicBezTo>
                    <a:pt x="222040" y="326768"/>
                    <a:pt x="237344" y="314157"/>
                    <a:pt x="255598" y="314157"/>
                  </a:cubicBezTo>
                  <a:close/>
                  <a:moveTo>
                    <a:pt x="150352" y="307242"/>
                  </a:moveTo>
                  <a:lnTo>
                    <a:pt x="164276" y="321143"/>
                  </a:lnTo>
                  <a:lnTo>
                    <a:pt x="151735" y="333664"/>
                  </a:lnTo>
                  <a:cubicBezTo>
                    <a:pt x="155239" y="339463"/>
                    <a:pt x="157360" y="346184"/>
                    <a:pt x="157360" y="353457"/>
                  </a:cubicBezTo>
                  <a:cubicBezTo>
                    <a:pt x="157360" y="375091"/>
                    <a:pt x="139655" y="392767"/>
                    <a:pt x="117985" y="392767"/>
                  </a:cubicBezTo>
                  <a:cubicBezTo>
                    <a:pt x="96315" y="392767"/>
                    <a:pt x="78610" y="375091"/>
                    <a:pt x="78610" y="353457"/>
                  </a:cubicBezTo>
                  <a:cubicBezTo>
                    <a:pt x="78610" y="331822"/>
                    <a:pt x="96315" y="314147"/>
                    <a:pt x="117985" y="314147"/>
                  </a:cubicBezTo>
                  <a:cubicBezTo>
                    <a:pt x="125270" y="314147"/>
                    <a:pt x="132001" y="316264"/>
                    <a:pt x="137811" y="319762"/>
                  </a:cubicBezTo>
                  <a:close/>
                  <a:moveTo>
                    <a:pt x="491598" y="216001"/>
                  </a:moveTo>
                  <a:lnTo>
                    <a:pt x="511347" y="216001"/>
                  </a:lnTo>
                  <a:lnTo>
                    <a:pt x="511347" y="284682"/>
                  </a:lnTo>
                  <a:lnTo>
                    <a:pt x="531004" y="284682"/>
                  </a:lnTo>
                  <a:lnTo>
                    <a:pt x="531004" y="304384"/>
                  </a:lnTo>
                  <a:lnTo>
                    <a:pt x="511347" y="304384"/>
                  </a:lnTo>
                  <a:lnTo>
                    <a:pt x="511347" y="392767"/>
                  </a:lnTo>
                  <a:lnTo>
                    <a:pt x="491598" y="392767"/>
                  </a:lnTo>
                  <a:lnTo>
                    <a:pt x="491598" y="304384"/>
                  </a:lnTo>
                  <a:lnTo>
                    <a:pt x="471941" y="304384"/>
                  </a:lnTo>
                  <a:lnTo>
                    <a:pt x="471941" y="284682"/>
                  </a:lnTo>
                  <a:lnTo>
                    <a:pt x="491598" y="284682"/>
                  </a:lnTo>
                  <a:close/>
                  <a:moveTo>
                    <a:pt x="412965" y="216001"/>
                  </a:moveTo>
                  <a:lnTo>
                    <a:pt x="432598" y="216001"/>
                  </a:lnTo>
                  <a:lnTo>
                    <a:pt x="432598" y="353455"/>
                  </a:lnTo>
                  <a:lnTo>
                    <a:pt x="452324" y="353455"/>
                  </a:lnTo>
                  <a:lnTo>
                    <a:pt x="452324" y="373065"/>
                  </a:lnTo>
                  <a:lnTo>
                    <a:pt x="432598" y="373065"/>
                  </a:lnTo>
                  <a:lnTo>
                    <a:pt x="432598" y="392767"/>
                  </a:lnTo>
                  <a:lnTo>
                    <a:pt x="412965" y="392767"/>
                  </a:lnTo>
                  <a:lnTo>
                    <a:pt x="412965" y="373065"/>
                  </a:lnTo>
                  <a:lnTo>
                    <a:pt x="393331" y="373065"/>
                  </a:lnTo>
                  <a:lnTo>
                    <a:pt x="393331" y="353455"/>
                  </a:lnTo>
                  <a:lnTo>
                    <a:pt x="412965" y="353455"/>
                  </a:lnTo>
                  <a:close/>
                  <a:moveTo>
                    <a:pt x="334377" y="216001"/>
                  </a:moveTo>
                  <a:lnTo>
                    <a:pt x="354011" y="216001"/>
                  </a:lnTo>
                  <a:lnTo>
                    <a:pt x="354011" y="265072"/>
                  </a:lnTo>
                  <a:lnTo>
                    <a:pt x="373644" y="265072"/>
                  </a:lnTo>
                  <a:lnTo>
                    <a:pt x="373644" y="284682"/>
                  </a:lnTo>
                  <a:lnTo>
                    <a:pt x="354011" y="284682"/>
                  </a:lnTo>
                  <a:lnTo>
                    <a:pt x="354011" y="392767"/>
                  </a:lnTo>
                  <a:lnTo>
                    <a:pt x="334377" y="392767"/>
                  </a:lnTo>
                  <a:lnTo>
                    <a:pt x="334377" y="284682"/>
                  </a:lnTo>
                  <a:lnTo>
                    <a:pt x="314651" y="284682"/>
                  </a:lnTo>
                  <a:lnTo>
                    <a:pt x="314651" y="265072"/>
                  </a:lnTo>
                  <a:lnTo>
                    <a:pt x="334377" y="265072"/>
                  </a:lnTo>
                  <a:close/>
                  <a:moveTo>
                    <a:pt x="39362" y="168719"/>
                  </a:moveTo>
                  <a:cubicBezTo>
                    <a:pt x="27932" y="172769"/>
                    <a:pt x="19635" y="183539"/>
                    <a:pt x="19635" y="196333"/>
                  </a:cubicBezTo>
                  <a:lnTo>
                    <a:pt x="19635" y="451667"/>
                  </a:lnTo>
                  <a:lnTo>
                    <a:pt x="589979" y="451667"/>
                  </a:lnTo>
                  <a:lnTo>
                    <a:pt x="589979" y="196333"/>
                  </a:lnTo>
                  <a:cubicBezTo>
                    <a:pt x="589979" y="183539"/>
                    <a:pt x="581775" y="172769"/>
                    <a:pt x="570344" y="168719"/>
                  </a:cubicBezTo>
                  <a:lnTo>
                    <a:pt x="570344" y="431970"/>
                  </a:lnTo>
                  <a:lnTo>
                    <a:pt x="39362" y="431970"/>
                  </a:lnTo>
                  <a:close/>
                  <a:moveTo>
                    <a:pt x="186832" y="166887"/>
                  </a:moveTo>
                  <a:cubicBezTo>
                    <a:pt x="239200" y="166887"/>
                    <a:pt x="262710" y="199112"/>
                    <a:pt x="263632" y="200493"/>
                  </a:cubicBezTo>
                  <a:lnTo>
                    <a:pt x="247590" y="211910"/>
                  </a:lnTo>
                  <a:cubicBezTo>
                    <a:pt x="247314" y="211450"/>
                    <a:pt x="243718" y="206662"/>
                    <a:pt x="236342" y="201414"/>
                  </a:cubicBezTo>
                  <a:lnTo>
                    <a:pt x="194392" y="251777"/>
                  </a:lnTo>
                  <a:lnTo>
                    <a:pt x="179272" y="239163"/>
                  </a:lnTo>
                  <a:lnTo>
                    <a:pt x="218641" y="192023"/>
                  </a:lnTo>
                  <a:cubicBezTo>
                    <a:pt x="210066" y="188800"/>
                    <a:pt x="199556" y="186590"/>
                    <a:pt x="186832" y="186590"/>
                  </a:cubicBezTo>
                  <a:cubicBezTo>
                    <a:pt x="144975" y="186590"/>
                    <a:pt x="126720" y="210897"/>
                    <a:pt x="125983" y="211910"/>
                  </a:cubicBezTo>
                  <a:lnTo>
                    <a:pt x="109941" y="200493"/>
                  </a:lnTo>
                  <a:cubicBezTo>
                    <a:pt x="110955" y="199112"/>
                    <a:pt x="134465" y="166887"/>
                    <a:pt x="186832" y="166887"/>
                  </a:cubicBezTo>
                  <a:close/>
                  <a:moveTo>
                    <a:pt x="98337" y="157153"/>
                  </a:moveTo>
                  <a:lnTo>
                    <a:pt x="98337" y="274940"/>
                  </a:lnTo>
                  <a:lnTo>
                    <a:pt x="275328" y="274940"/>
                  </a:lnTo>
                  <a:lnTo>
                    <a:pt x="275328" y="157153"/>
                  </a:lnTo>
                  <a:close/>
                  <a:moveTo>
                    <a:pt x="501473" y="157140"/>
                  </a:moveTo>
                  <a:cubicBezTo>
                    <a:pt x="496028" y="157140"/>
                    <a:pt x="491598" y="161462"/>
                    <a:pt x="491598" y="166887"/>
                  </a:cubicBezTo>
                  <a:cubicBezTo>
                    <a:pt x="491598" y="172312"/>
                    <a:pt x="496028" y="176726"/>
                    <a:pt x="501473" y="176726"/>
                  </a:cubicBezTo>
                  <a:cubicBezTo>
                    <a:pt x="506918" y="176726"/>
                    <a:pt x="511347" y="172312"/>
                    <a:pt x="511347" y="166887"/>
                  </a:cubicBezTo>
                  <a:cubicBezTo>
                    <a:pt x="511347" y="161462"/>
                    <a:pt x="506918" y="157140"/>
                    <a:pt x="501473" y="157140"/>
                  </a:cubicBezTo>
                  <a:close/>
                  <a:moveTo>
                    <a:pt x="422828" y="157140"/>
                  </a:moveTo>
                  <a:cubicBezTo>
                    <a:pt x="417389" y="157140"/>
                    <a:pt x="412965" y="161462"/>
                    <a:pt x="412965" y="166887"/>
                  </a:cubicBezTo>
                  <a:cubicBezTo>
                    <a:pt x="412965" y="172312"/>
                    <a:pt x="417389" y="176726"/>
                    <a:pt x="422828" y="176726"/>
                  </a:cubicBezTo>
                  <a:cubicBezTo>
                    <a:pt x="428174" y="176726"/>
                    <a:pt x="432598" y="172312"/>
                    <a:pt x="432598" y="166887"/>
                  </a:cubicBezTo>
                  <a:cubicBezTo>
                    <a:pt x="432598" y="161462"/>
                    <a:pt x="428174" y="157140"/>
                    <a:pt x="422828" y="157140"/>
                  </a:cubicBezTo>
                  <a:close/>
                  <a:moveTo>
                    <a:pt x="344148" y="157140"/>
                  </a:moveTo>
                  <a:cubicBezTo>
                    <a:pt x="338802" y="157140"/>
                    <a:pt x="334377" y="161462"/>
                    <a:pt x="334377" y="166887"/>
                  </a:cubicBezTo>
                  <a:cubicBezTo>
                    <a:pt x="334377" y="172312"/>
                    <a:pt x="338802" y="176726"/>
                    <a:pt x="344148" y="176726"/>
                  </a:cubicBezTo>
                  <a:cubicBezTo>
                    <a:pt x="349586" y="176726"/>
                    <a:pt x="354011" y="172312"/>
                    <a:pt x="354011" y="166887"/>
                  </a:cubicBezTo>
                  <a:cubicBezTo>
                    <a:pt x="354011" y="161462"/>
                    <a:pt x="349586" y="157140"/>
                    <a:pt x="344148" y="157140"/>
                  </a:cubicBezTo>
                  <a:close/>
                  <a:moveTo>
                    <a:pt x="501473" y="137461"/>
                  </a:moveTo>
                  <a:cubicBezTo>
                    <a:pt x="517715" y="137461"/>
                    <a:pt x="531004" y="150703"/>
                    <a:pt x="531004" y="166887"/>
                  </a:cubicBezTo>
                  <a:cubicBezTo>
                    <a:pt x="531004" y="183163"/>
                    <a:pt x="517715" y="196313"/>
                    <a:pt x="501473" y="196313"/>
                  </a:cubicBezTo>
                  <a:cubicBezTo>
                    <a:pt x="485230" y="196313"/>
                    <a:pt x="471941" y="183163"/>
                    <a:pt x="471941" y="166887"/>
                  </a:cubicBezTo>
                  <a:cubicBezTo>
                    <a:pt x="471941" y="150703"/>
                    <a:pt x="485230" y="137461"/>
                    <a:pt x="501473" y="137461"/>
                  </a:cubicBezTo>
                  <a:close/>
                  <a:moveTo>
                    <a:pt x="422828" y="137461"/>
                  </a:moveTo>
                  <a:cubicBezTo>
                    <a:pt x="439051" y="137461"/>
                    <a:pt x="452324" y="150703"/>
                    <a:pt x="452324" y="166887"/>
                  </a:cubicBezTo>
                  <a:cubicBezTo>
                    <a:pt x="452324" y="183163"/>
                    <a:pt x="439051" y="196313"/>
                    <a:pt x="422828" y="196313"/>
                  </a:cubicBezTo>
                  <a:cubicBezTo>
                    <a:pt x="406512" y="196313"/>
                    <a:pt x="393331" y="183163"/>
                    <a:pt x="393331" y="166887"/>
                  </a:cubicBezTo>
                  <a:cubicBezTo>
                    <a:pt x="393331" y="150703"/>
                    <a:pt x="406512" y="137461"/>
                    <a:pt x="422828" y="137461"/>
                  </a:cubicBezTo>
                  <a:close/>
                  <a:moveTo>
                    <a:pt x="344148" y="137461"/>
                  </a:moveTo>
                  <a:cubicBezTo>
                    <a:pt x="360463" y="137461"/>
                    <a:pt x="373644" y="150703"/>
                    <a:pt x="373644" y="166887"/>
                  </a:cubicBezTo>
                  <a:cubicBezTo>
                    <a:pt x="373644" y="183163"/>
                    <a:pt x="360463" y="196313"/>
                    <a:pt x="344148" y="196313"/>
                  </a:cubicBezTo>
                  <a:cubicBezTo>
                    <a:pt x="327925" y="196313"/>
                    <a:pt x="314651" y="183163"/>
                    <a:pt x="314651" y="166887"/>
                  </a:cubicBezTo>
                  <a:cubicBezTo>
                    <a:pt x="314651" y="150703"/>
                    <a:pt x="327925" y="137461"/>
                    <a:pt x="344148" y="137461"/>
                  </a:cubicBezTo>
                  <a:close/>
                  <a:moveTo>
                    <a:pt x="78610" y="137461"/>
                  </a:moveTo>
                  <a:lnTo>
                    <a:pt x="294963" y="137461"/>
                  </a:lnTo>
                  <a:lnTo>
                    <a:pt x="294963" y="294540"/>
                  </a:lnTo>
                  <a:lnTo>
                    <a:pt x="78610" y="294540"/>
                  </a:lnTo>
                  <a:close/>
                  <a:moveTo>
                    <a:pt x="98339" y="58917"/>
                  </a:moveTo>
                  <a:lnTo>
                    <a:pt x="98339" y="98232"/>
                  </a:lnTo>
                  <a:lnTo>
                    <a:pt x="373630" y="98232"/>
                  </a:lnTo>
                  <a:lnTo>
                    <a:pt x="373630" y="78528"/>
                  </a:lnTo>
                  <a:lnTo>
                    <a:pt x="393359" y="78528"/>
                  </a:lnTo>
                  <a:lnTo>
                    <a:pt x="393359" y="98232"/>
                  </a:lnTo>
                  <a:lnTo>
                    <a:pt x="511367" y="98232"/>
                  </a:lnTo>
                  <a:lnTo>
                    <a:pt x="511367" y="58917"/>
                  </a:lnTo>
                  <a:close/>
                  <a:moveTo>
                    <a:pt x="78610" y="39305"/>
                  </a:moveTo>
                  <a:lnTo>
                    <a:pt x="531004" y="39305"/>
                  </a:lnTo>
                  <a:lnTo>
                    <a:pt x="531004" y="117844"/>
                  </a:lnTo>
                  <a:lnTo>
                    <a:pt x="78610" y="117844"/>
                  </a:lnTo>
                  <a:close/>
                  <a:moveTo>
                    <a:pt x="58998" y="19606"/>
                  </a:moveTo>
                  <a:lnTo>
                    <a:pt x="58998" y="412364"/>
                  </a:lnTo>
                  <a:lnTo>
                    <a:pt x="550616" y="412364"/>
                  </a:lnTo>
                  <a:lnTo>
                    <a:pt x="550616" y="19606"/>
                  </a:lnTo>
                  <a:close/>
                  <a:moveTo>
                    <a:pt x="39362" y="0"/>
                  </a:moveTo>
                  <a:lnTo>
                    <a:pt x="570344" y="0"/>
                  </a:lnTo>
                  <a:lnTo>
                    <a:pt x="570344" y="148285"/>
                  </a:lnTo>
                  <a:cubicBezTo>
                    <a:pt x="592745" y="152796"/>
                    <a:pt x="609614" y="172677"/>
                    <a:pt x="609614" y="196333"/>
                  </a:cubicBezTo>
                  <a:lnTo>
                    <a:pt x="609614" y="490879"/>
                  </a:lnTo>
                  <a:cubicBezTo>
                    <a:pt x="609614" y="517940"/>
                    <a:pt x="587582" y="540031"/>
                    <a:pt x="560480" y="540031"/>
                  </a:cubicBezTo>
                  <a:lnTo>
                    <a:pt x="442484" y="540031"/>
                  </a:lnTo>
                  <a:lnTo>
                    <a:pt x="442484" y="589091"/>
                  </a:lnTo>
                  <a:lnTo>
                    <a:pt x="481847" y="589091"/>
                  </a:lnTo>
                  <a:lnTo>
                    <a:pt x="481847" y="608697"/>
                  </a:lnTo>
                  <a:lnTo>
                    <a:pt x="127859" y="608697"/>
                  </a:lnTo>
                  <a:lnTo>
                    <a:pt x="127859" y="589091"/>
                  </a:lnTo>
                  <a:lnTo>
                    <a:pt x="167130" y="589091"/>
                  </a:lnTo>
                  <a:lnTo>
                    <a:pt x="167130" y="540031"/>
                  </a:lnTo>
                  <a:lnTo>
                    <a:pt x="49134" y="540031"/>
                  </a:lnTo>
                  <a:cubicBezTo>
                    <a:pt x="22032" y="540031"/>
                    <a:pt x="0" y="517940"/>
                    <a:pt x="0" y="490879"/>
                  </a:cubicBezTo>
                  <a:lnTo>
                    <a:pt x="0" y="196333"/>
                  </a:lnTo>
                  <a:cubicBezTo>
                    <a:pt x="0" y="172677"/>
                    <a:pt x="16962" y="152796"/>
                    <a:pt x="39362" y="148285"/>
                  </a:cubicBezTo>
                  <a:close/>
                </a:path>
              </a:pathLst>
            </a:custGeom>
            <a:solidFill>
              <a:schemeClr val="bg1"/>
            </a:solidFill>
            <a:ln>
              <a:noFill/>
            </a:ln>
          </p:spPr>
        </p:sp>
      </p:grpSp>
      <p:pic>
        <p:nvPicPr>
          <p:cNvPr id="17" name="Picture 2">
            <a:extLst>
              <a:ext uri="{FF2B5EF4-FFF2-40B4-BE49-F238E27FC236}">
                <a16:creationId xmlns:a16="http://schemas.microsoft.com/office/drawing/2014/main" id="{CCE742CF-A460-4ED9-9FC7-0336424F7445}"/>
              </a:ext>
            </a:extLst>
          </p:cNvPr>
          <p:cNvPicPr>
            <a:picLocks noChangeAspect="1" noChangeArrowheads="1"/>
          </p:cNvPicPr>
          <p:nvPr/>
        </p:nvPicPr>
        <p:blipFill>
          <a:blip r:embed="rId3"/>
          <a:srcRect/>
          <a:stretch>
            <a:fillRect/>
          </a:stretch>
        </p:blipFill>
        <p:spPr bwMode="auto">
          <a:xfrm>
            <a:off x="1532831" y="3455159"/>
            <a:ext cx="10339219" cy="1961362"/>
          </a:xfrm>
          <a:prstGeom prst="rect">
            <a:avLst/>
          </a:prstGeom>
          <a:noFill/>
          <a:ln w="9525">
            <a:noFill/>
            <a:miter lim="800000"/>
            <a:headEnd/>
            <a:tailEnd/>
          </a:ln>
        </p:spPr>
      </p:pic>
    </p:spTree>
    <p:extLst>
      <p:ext uri="{BB962C8B-B14F-4D97-AF65-F5344CB8AC3E}">
        <p14:creationId xmlns:p14="http://schemas.microsoft.com/office/powerpoint/2010/main" val="182479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4221015" y="837929"/>
            <a:ext cx="4416722" cy="474140"/>
            <a:chOff x="4221015" y="837929"/>
            <a:chExt cx="4416722" cy="474140"/>
          </a:xfrm>
        </p:grpSpPr>
        <p:cxnSp>
          <p:nvCxnSpPr>
            <p:cNvPr id="55" name="íślíḋè-Straight Connector 13">
              <a:extLst>
                <a:ext uri="{FF2B5EF4-FFF2-40B4-BE49-F238E27FC236}">
                  <a16:creationId xmlns:a16="http://schemas.microsoft.com/office/drawing/2014/main" id="{0BF07046-8558-4F68-A567-BFF83801B119}"/>
                </a:ext>
              </a:extLst>
            </p:cNvPr>
            <p:cNvCxnSpPr>
              <a:cxnSpLocks/>
            </p:cNvCxnSpPr>
            <p:nvPr/>
          </p:nvCxnSpPr>
          <p:spPr>
            <a:xfrm>
              <a:off x="4221015" y="1312069"/>
              <a:ext cx="4416722"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4380577" y="837929"/>
              <a:ext cx="4097597"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具体的</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Meterpreter</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命令如下：</a:t>
              </a:r>
            </a:p>
          </p:txBody>
        </p:sp>
      </p:grpSp>
      <p:grpSp>
        <p:nvGrpSpPr>
          <p:cNvPr id="27" name="组合 26">
            <a:extLst>
              <a:ext uri="{FF2B5EF4-FFF2-40B4-BE49-F238E27FC236}">
                <a16:creationId xmlns:a16="http://schemas.microsoft.com/office/drawing/2014/main" id="{646E36F8-0F5E-4728-A0C1-E32252D787D7}"/>
              </a:ext>
            </a:extLst>
          </p:cNvPr>
          <p:cNvGrpSpPr/>
          <p:nvPr/>
        </p:nvGrpSpPr>
        <p:grpSpPr>
          <a:xfrm>
            <a:off x="1532831" y="1528093"/>
            <a:ext cx="8136904" cy="1058442"/>
            <a:chOff x="4933525" y="2542866"/>
            <a:chExt cx="8136904" cy="1058442"/>
          </a:xfrm>
        </p:grpSpPr>
        <p:sp>
          <p:nvSpPr>
            <p:cNvPr id="28" name="缺角矩形 27">
              <a:extLst>
                <a:ext uri="{FF2B5EF4-FFF2-40B4-BE49-F238E27FC236}">
                  <a16:creationId xmlns:a16="http://schemas.microsoft.com/office/drawing/2014/main" id="{CD2782F7-5585-48AC-86A9-C866EF924683}"/>
                </a:ext>
              </a:extLst>
            </p:cNvPr>
            <p:cNvSpPr/>
            <p:nvPr/>
          </p:nvSpPr>
          <p:spPr>
            <a:xfrm>
              <a:off x="4933525" y="2542866"/>
              <a:ext cx="1227414" cy="1058442"/>
            </a:xfrm>
            <a:prstGeom prst="plaque">
              <a:avLst>
                <a:gd name="adj" fmla="val 33945"/>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微软雅黑" pitchFamily="34" charset="-122"/>
                  <a:cs typeface="Times New Roman" panose="02020603050405020304" pitchFamily="18" charset="0"/>
                </a:rPr>
                <a:t>exit</a:t>
              </a:r>
              <a:endParaRPr lang="zh-CN" altLang="en-US" sz="24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29" name="文本框 7">
              <a:extLst>
                <a:ext uri="{FF2B5EF4-FFF2-40B4-BE49-F238E27FC236}">
                  <a16:creationId xmlns:a16="http://schemas.microsoft.com/office/drawing/2014/main" id="{1F338B88-9062-45E6-A974-04E1F69A5FC5}"/>
                </a:ext>
              </a:extLst>
            </p:cNvPr>
            <p:cNvSpPr txBox="1">
              <a:spLocks noChangeArrowheads="1"/>
            </p:cNvSpPr>
            <p:nvPr/>
          </p:nvSpPr>
          <p:spPr bwMode="auto">
            <a:xfrm>
              <a:off x="6984268" y="2841256"/>
              <a:ext cx="6086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终止 </a:t>
              </a:r>
              <a:r>
                <a:rPr lang="en-US" altLang="zh-CN" sz="2400" dirty="0" err="1">
                  <a:solidFill>
                    <a:schemeClr val="tx1">
                      <a:lumMod val="65000"/>
                      <a:lumOff val="35000"/>
                    </a:schemeClr>
                  </a:solidFill>
                  <a:latin typeface="Times New Roman" panose="02020603050405020304" pitchFamily="18" charset="0"/>
                  <a:cs typeface="Times New Roman" panose="02020603050405020304" pitchFamily="18" charset="0"/>
                </a:rPr>
                <a:t>meterpreter</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会话</a:t>
              </a:r>
              <a:endParaRPr lang="zh-CN" alt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368FFA90-4C49-4C78-81E8-2A6D33620DEB}"/>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8FEBDA67-952E-4505-B5EC-4B6AF202E158}"/>
              </a:ext>
            </a:extLst>
          </p:cNvPr>
          <p:cNvGrpSpPr/>
          <p:nvPr/>
        </p:nvGrpSpPr>
        <p:grpSpPr>
          <a:xfrm>
            <a:off x="1532831" y="3144201"/>
            <a:ext cx="8136904" cy="1058442"/>
            <a:chOff x="4933525" y="2542866"/>
            <a:chExt cx="8136904" cy="1058442"/>
          </a:xfrm>
        </p:grpSpPr>
        <p:sp>
          <p:nvSpPr>
            <p:cNvPr id="32" name="缺角矩形 31">
              <a:extLst>
                <a:ext uri="{FF2B5EF4-FFF2-40B4-BE49-F238E27FC236}">
                  <a16:creationId xmlns:a16="http://schemas.microsoft.com/office/drawing/2014/main" id="{101B66E1-7C4F-4910-9D5F-0812976051B8}"/>
                </a:ext>
              </a:extLst>
            </p:cNvPr>
            <p:cNvSpPr/>
            <p:nvPr/>
          </p:nvSpPr>
          <p:spPr>
            <a:xfrm>
              <a:off x="4933525" y="2542866"/>
              <a:ext cx="1227414" cy="1058442"/>
            </a:xfrm>
            <a:prstGeom prst="plaque">
              <a:avLst>
                <a:gd name="adj" fmla="val 33945"/>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33" name="文本框 7">
              <a:extLst>
                <a:ext uri="{FF2B5EF4-FFF2-40B4-BE49-F238E27FC236}">
                  <a16:creationId xmlns:a16="http://schemas.microsoft.com/office/drawing/2014/main" id="{13D3650C-83B4-4621-842D-8EA1F7D7CC45}"/>
                </a:ext>
              </a:extLst>
            </p:cNvPr>
            <p:cNvSpPr txBox="1">
              <a:spLocks noChangeArrowheads="1"/>
            </p:cNvSpPr>
            <p:nvPr/>
          </p:nvSpPr>
          <p:spPr bwMode="auto">
            <a:xfrm>
              <a:off x="6984268" y="2841256"/>
              <a:ext cx="6086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抓取 </a:t>
              </a:r>
              <a:r>
                <a:rPr lang="en-US" altLang="zh-CN" sz="2400" dirty="0" err="1">
                  <a:solidFill>
                    <a:schemeClr val="tx1">
                      <a:lumMod val="65000"/>
                      <a:lumOff val="35000"/>
                    </a:schemeClr>
                  </a:solidFill>
                  <a:latin typeface="Times New Roman" panose="02020603050405020304" pitchFamily="18" charset="0"/>
                  <a:cs typeface="Times New Roman" panose="02020603050405020304" pitchFamily="18" charset="0"/>
                </a:rPr>
                <a:t>meterpreter</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桌面的屏幕截图</a:t>
              </a:r>
            </a:p>
          </p:txBody>
        </p:sp>
        <p:cxnSp>
          <p:nvCxnSpPr>
            <p:cNvPr id="34" name="直接连接符 33">
              <a:extLst>
                <a:ext uri="{FF2B5EF4-FFF2-40B4-BE49-F238E27FC236}">
                  <a16:creationId xmlns:a16="http://schemas.microsoft.com/office/drawing/2014/main" id="{65EB949B-1381-4A0C-88E9-16A98D84808F}"/>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 name="矩形 3">
            <a:extLst>
              <a:ext uri="{FF2B5EF4-FFF2-40B4-BE49-F238E27FC236}">
                <a16:creationId xmlns:a16="http://schemas.microsoft.com/office/drawing/2014/main" id="{CF955BAE-70D0-412B-8775-7B4D6A829FA9}"/>
              </a:ext>
            </a:extLst>
          </p:cNvPr>
          <p:cNvSpPr/>
          <p:nvPr/>
        </p:nvSpPr>
        <p:spPr>
          <a:xfrm>
            <a:off x="1477157" y="3473367"/>
            <a:ext cx="1332609" cy="400110"/>
          </a:xfrm>
          <a:prstGeom prst="rect">
            <a:avLst/>
          </a:prstGeom>
        </p:spPr>
        <p:txBody>
          <a:bodyPr wrap="none">
            <a:spAutoFit/>
          </a:bodyPr>
          <a:lstStyle/>
          <a:p>
            <a:pPr algn="ct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screenshot</a:t>
            </a:r>
            <a:endPar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grpSp>
        <p:nvGrpSpPr>
          <p:cNvPr id="36" name="组合 35">
            <a:extLst>
              <a:ext uri="{FF2B5EF4-FFF2-40B4-BE49-F238E27FC236}">
                <a16:creationId xmlns:a16="http://schemas.microsoft.com/office/drawing/2014/main" id="{E5C7A17D-D874-4D4E-8D33-53284A24D798}"/>
              </a:ext>
            </a:extLst>
          </p:cNvPr>
          <p:cNvGrpSpPr/>
          <p:nvPr/>
        </p:nvGrpSpPr>
        <p:grpSpPr>
          <a:xfrm>
            <a:off x="1532831" y="4872931"/>
            <a:ext cx="8136904" cy="1058442"/>
            <a:chOff x="4933525" y="2542866"/>
            <a:chExt cx="8136904" cy="1058442"/>
          </a:xfrm>
        </p:grpSpPr>
        <p:sp>
          <p:nvSpPr>
            <p:cNvPr id="37" name="缺角矩形 36">
              <a:extLst>
                <a:ext uri="{FF2B5EF4-FFF2-40B4-BE49-F238E27FC236}">
                  <a16:creationId xmlns:a16="http://schemas.microsoft.com/office/drawing/2014/main" id="{1026BC59-98A6-402B-ADDD-8C98B62EDECA}"/>
                </a:ext>
              </a:extLst>
            </p:cNvPr>
            <p:cNvSpPr/>
            <p:nvPr/>
          </p:nvSpPr>
          <p:spPr>
            <a:xfrm>
              <a:off x="4933525" y="2542866"/>
              <a:ext cx="1227414" cy="1058442"/>
            </a:xfrm>
            <a:prstGeom prst="plaque">
              <a:avLst>
                <a:gd name="adj" fmla="val 33945"/>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38" name="文本框 7">
              <a:extLst>
                <a:ext uri="{FF2B5EF4-FFF2-40B4-BE49-F238E27FC236}">
                  <a16:creationId xmlns:a16="http://schemas.microsoft.com/office/drawing/2014/main" id="{EB46588E-A9EC-45FF-88E2-C0AC0471008D}"/>
                </a:ext>
              </a:extLst>
            </p:cNvPr>
            <p:cNvSpPr txBox="1">
              <a:spLocks noChangeArrowheads="1"/>
            </p:cNvSpPr>
            <p:nvPr/>
          </p:nvSpPr>
          <p:spPr bwMode="auto">
            <a:xfrm>
              <a:off x="6984268" y="2841256"/>
              <a:ext cx="6086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更改 </a:t>
              </a:r>
              <a:r>
                <a:rPr lang="en-US" altLang="zh-CN" sz="2400" dirty="0" err="1">
                  <a:solidFill>
                    <a:schemeClr val="tx1">
                      <a:lumMod val="65000"/>
                      <a:lumOff val="35000"/>
                    </a:schemeClr>
                  </a:solidFill>
                  <a:latin typeface="Times New Roman" panose="02020603050405020304" pitchFamily="18" charset="0"/>
                  <a:cs typeface="Times New Roman" panose="02020603050405020304" pitchFamily="18" charset="0"/>
                </a:rPr>
                <a:t>meterpreter</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桌面</a:t>
              </a:r>
            </a:p>
          </p:txBody>
        </p:sp>
        <p:cxnSp>
          <p:nvCxnSpPr>
            <p:cNvPr id="39" name="直接连接符 38">
              <a:extLst>
                <a:ext uri="{FF2B5EF4-FFF2-40B4-BE49-F238E27FC236}">
                  <a16:creationId xmlns:a16="http://schemas.microsoft.com/office/drawing/2014/main" id="{BE49348E-2761-4219-8F27-0EAEF52F8AA0}"/>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3D8BA85F-9E22-4105-A590-B41FAD9BF815}"/>
              </a:ext>
            </a:extLst>
          </p:cNvPr>
          <p:cNvSpPr/>
          <p:nvPr/>
        </p:nvSpPr>
        <p:spPr>
          <a:xfrm>
            <a:off x="1486572" y="5182363"/>
            <a:ext cx="1396536" cy="369332"/>
          </a:xfrm>
          <a:prstGeom prst="rect">
            <a:avLst/>
          </a:prstGeom>
        </p:spPr>
        <p:txBody>
          <a:bodyPr wrap="none">
            <a:spAutoFit/>
          </a:bodyPr>
          <a:lstStyle/>
          <a:p>
            <a:r>
              <a:rPr lang="en-US" altLang="zh-CN" b="1" dirty="0" err="1">
                <a:solidFill>
                  <a:schemeClr val="bg1"/>
                </a:solidFill>
                <a:latin typeface="Times New Roman" panose="02020603050405020304" pitchFamily="18" charset="0"/>
                <a:cs typeface="Times New Roman" panose="02020603050405020304" pitchFamily="18" charset="0"/>
              </a:rPr>
              <a:t>set_desktop</a:t>
            </a:r>
            <a:r>
              <a:rPr lang="en-US" altLang="zh-CN" b="1" dirty="0">
                <a:solidFill>
                  <a:schemeClr val="bg1"/>
                </a:solidFill>
                <a:latin typeface="Times New Roman" panose="02020603050405020304" pitchFamily="18" charset="0"/>
                <a:cs typeface="Times New Roman" panose="02020603050405020304" pitchFamily="18" charset="0"/>
              </a:rPr>
              <a:t> </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24BA002D-C123-426C-8BA9-6712DB14EF49}"/>
              </a:ext>
            </a:extLst>
          </p:cNvPr>
          <p:cNvSpPr/>
          <p:nvPr/>
        </p:nvSpPr>
        <p:spPr>
          <a:xfrm>
            <a:off x="8607976" y="6210055"/>
            <a:ext cx="3262432" cy="400110"/>
          </a:xfrm>
          <a:prstGeom prst="rect">
            <a:avLst/>
          </a:prstGeom>
        </p:spPr>
        <p:txBody>
          <a:bodyPr wrap="none">
            <a:spAutoFit/>
          </a:bodyPr>
          <a:lstStyle/>
          <a:p>
            <a:r>
              <a:rPr lang="zh-CN" altLang="en-US" sz="2000"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rPr>
              <a:t>其他</a:t>
            </a:r>
            <a:r>
              <a:rPr lang="en-US" altLang="zh-CN" sz="2000"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rPr>
              <a:t>详见教材</a:t>
            </a:r>
            <a:endParaRPr lang="zh-CN" altLang="zh-CN" sz="2000"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056907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C0F91AE-3150-4A4F-BE5C-5BD47F5BEB70}"/>
              </a:ext>
            </a:extLst>
          </p:cNvPr>
          <p:cNvSpPr/>
          <p:nvPr/>
        </p:nvSpPr>
        <p:spPr>
          <a:xfrm>
            <a:off x="1100783" y="2464197"/>
            <a:ext cx="10369152" cy="1705872"/>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假设你正在针对某家公司进行渗透测试。前期侦察阶段你已经发现这家公司某个销售人员的电子邮箱。所以用匿名邮箱对他发送邮件，假装对某个产品很感兴趣。</a:t>
            </a:r>
          </a:p>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真正目的是得到该销售人员的回复，分析回复邮件的邮件头，收集到这家公司内部电子邮件服务器的相关信息。</a:t>
            </a:r>
          </a:p>
        </p:txBody>
      </p:sp>
      <p:sp>
        <p:nvSpPr>
          <p:cNvPr id="5" name="文本框 4">
            <a:extLst>
              <a:ext uri="{FF2B5EF4-FFF2-40B4-BE49-F238E27FC236}">
                <a16:creationId xmlns:a16="http://schemas.microsoft.com/office/drawing/2014/main" id="{63A17E2F-7788-4536-B626-DD46BFFEA148}"/>
              </a:ext>
            </a:extLst>
          </p:cNvPr>
          <p:cNvSpPr txBox="1"/>
          <p:nvPr/>
        </p:nvSpPr>
        <p:spPr>
          <a:xfrm>
            <a:off x="1100783" y="519981"/>
            <a:ext cx="10657184" cy="1683747"/>
          </a:xfrm>
          <a:prstGeom prst="rect">
            <a:avLst/>
          </a:prstGeom>
          <a:noFill/>
        </p:spPr>
        <p:txBody>
          <a:bodyPr wrap="square" lIns="86376" tIns="43188" rIns="86376" bIns="43188" rtlCol="0">
            <a:spAutoFit/>
          </a:bodyPr>
          <a:lstStyle/>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信息收集的技巧很多，</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社会工程学不得不提。社会工程学是攻击“人性”弱点的过程，而这种弱点是每个公司天然固有的。</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当使用社会工程学的时候，攻击者的目标是找到一个员工，并从他口中撬出本应是保密的信息。</a:t>
            </a:r>
          </a:p>
        </p:txBody>
      </p:sp>
      <p:sp>
        <p:nvSpPr>
          <p:cNvPr id="7" name="矩形: 圆角 6">
            <a:extLst>
              <a:ext uri="{FF2B5EF4-FFF2-40B4-BE49-F238E27FC236}">
                <a16:creationId xmlns:a16="http://schemas.microsoft.com/office/drawing/2014/main" id="{A2D574C4-0377-4EE9-A9AE-750C39F629F1}"/>
              </a:ext>
            </a:extLst>
          </p:cNvPr>
          <p:cNvSpPr/>
          <p:nvPr/>
        </p:nvSpPr>
        <p:spPr>
          <a:xfrm>
            <a:off x="1100783" y="4480421"/>
            <a:ext cx="10369152" cy="2002540"/>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假设在发出产品问询邮件之后，收到一封自动回复的邮件，告诉你 “目前正在海外旅游，不在公司”以及“接下来这两周只能通过有限的途径查收邮件”。最经典的社会工程学的做法是冒充其身份给目标公司的网络支持人员打电话，要求协助重置密码，因为你人在海外，没带电脑、默认保存密码记不住了。运气好的话，技术人员会相信你的话，帮你重置密码。 </a:t>
            </a:r>
          </a:p>
        </p:txBody>
      </p:sp>
    </p:spTree>
    <p:extLst>
      <p:ext uri="{BB962C8B-B14F-4D97-AF65-F5344CB8AC3E}">
        <p14:creationId xmlns:p14="http://schemas.microsoft.com/office/powerpoint/2010/main" val="5440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BEB198C3-C0BC-463F-A855-9A6842A4682E}"/>
              </a:ext>
            </a:extLst>
          </p:cNvPr>
          <p:cNvSpPr/>
          <p:nvPr/>
        </p:nvSpPr>
        <p:spPr>
          <a:xfrm>
            <a:off x="1244799" y="663997"/>
            <a:ext cx="10657184" cy="5832648"/>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另外一种社会工程学攻击方陆是把优盘或光盘落在目标公司里。</a:t>
            </a:r>
          </a:p>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优盘需要扔到目标公司内部或附近多个地方，例如停车场、大厅、厕所或员工办公桌等，都是“遗落”的好地方。</a:t>
            </a:r>
          </a:p>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大部分人出于本性，在捡到优盘或光盘之后，会将其插入电脑或放进光驱，查看里面是什么内容。</a:t>
            </a:r>
          </a:p>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而这种情况下，优盘和光盘里都预先装载了自执行后门程序，当优盘或光盘放入电脑的时候，就会自动运行。</a:t>
            </a:r>
          </a:p>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后门程序能够绕过防火墙，并拨号至攻击者的电脑，此时目标暴露无遗，攻击者也因此获得一条进入公司内部的通道。</a:t>
            </a:r>
          </a:p>
        </p:txBody>
      </p:sp>
    </p:spTree>
    <p:extLst>
      <p:ext uri="{BB962C8B-B14F-4D97-AF65-F5344CB8AC3E}">
        <p14:creationId xmlns:p14="http://schemas.microsoft.com/office/powerpoint/2010/main" val="304623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bt1191"/>
</p:tagLst>
</file>

<file path=ppt/tags/tag10.xml><?xml version="1.0" encoding="utf-8"?>
<p:tagLst xmlns:a="http://schemas.openxmlformats.org/drawingml/2006/main" xmlns:r="http://schemas.openxmlformats.org/officeDocument/2006/relationships" xmlns:p="http://schemas.openxmlformats.org/presentationml/2006/main">
  <p:tag name="PA" val="v5.0.6"/>
</p:tagLst>
</file>

<file path=ppt/tags/tag11.xml><?xml version="1.0" encoding="utf-8"?>
<p:tagLst xmlns:a="http://schemas.openxmlformats.org/drawingml/2006/main" xmlns:r="http://schemas.openxmlformats.org/officeDocument/2006/relationships" xmlns:p="http://schemas.openxmlformats.org/presentationml/2006/main">
  <p:tag name="PA" val="v5.0.6"/>
</p:tagLst>
</file>

<file path=ppt/tags/tag12.xml><?xml version="1.0" encoding="utf-8"?>
<p:tagLst xmlns:a="http://schemas.openxmlformats.org/drawingml/2006/main" xmlns:r="http://schemas.openxmlformats.org/officeDocument/2006/relationships" xmlns:p="http://schemas.openxmlformats.org/presentationml/2006/main">
  <p:tag name="PA" val="v5.0.6"/>
</p:tagLst>
</file>

<file path=ppt/tags/tag13.xml><?xml version="1.0" encoding="utf-8"?>
<p:tagLst xmlns:a="http://schemas.openxmlformats.org/drawingml/2006/main" xmlns:r="http://schemas.openxmlformats.org/officeDocument/2006/relationships" xmlns:p="http://schemas.openxmlformats.org/presentationml/2006/main">
  <p:tag name="PA" val="v5.0.6"/>
  <p:tag name="POCKET_SHAPE_SH" val="H"/>
</p:tagLst>
</file>

<file path=ppt/tags/tag14.xml><?xml version="1.0" encoding="utf-8"?>
<p:tagLst xmlns:a="http://schemas.openxmlformats.org/drawingml/2006/main" xmlns:r="http://schemas.openxmlformats.org/officeDocument/2006/relationships" xmlns:p="http://schemas.openxmlformats.org/presentationml/2006/main">
  <p:tag name="PA" val="v5.0.6"/>
</p:tagLst>
</file>

<file path=ppt/tags/tag15.xml><?xml version="1.0" encoding="utf-8"?>
<p:tagLst xmlns:a="http://schemas.openxmlformats.org/drawingml/2006/main" xmlns:r="http://schemas.openxmlformats.org/officeDocument/2006/relationships" xmlns:p="http://schemas.openxmlformats.org/presentationml/2006/main">
  <p:tag name="PA" val="v5.0.6"/>
</p:tagLst>
</file>

<file path=ppt/tags/tag16.xml><?xml version="1.0" encoding="utf-8"?>
<p:tagLst xmlns:a="http://schemas.openxmlformats.org/drawingml/2006/main" xmlns:r="http://schemas.openxmlformats.org/officeDocument/2006/relationships" xmlns:p="http://schemas.openxmlformats.org/presentationml/2006/main">
  <p:tag name="PA" val="v5.0.6"/>
</p:tagLst>
</file>

<file path=ppt/tags/tag17.xml><?xml version="1.0" encoding="utf-8"?>
<p:tagLst xmlns:a="http://schemas.openxmlformats.org/drawingml/2006/main" xmlns:r="http://schemas.openxmlformats.org/officeDocument/2006/relationships" xmlns:p="http://schemas.openxmlformats.org/presentationml/2006/main">
  <p:tag name="PA" val="v5.0.6"/>
</p:tagLst>
</file>

<file path=ppt/tags/tag18.xml><?xml version="1.0" encoding="utf-8"?>
<p:tagLst xmlns:a="http://schemas.openxmlformats.org/drawingml/2006/main" xmlns:r="http://schemas.openxmlformats.org/officeDocument/2006/relationships" xmlns:p="http://schemas.openxmlformats.org/presentationml/2006/main">
  <p:tag name="PA" val="v5.0.6"/>
</p:tagLst>
</file>

<file path=ppt/tags/tag19.xml><?xml version="1.0" encoding="utf-8"?>
<p:tagLst xmlns:a="http://schemas.openxmlformats.org/drawingml/2006/main" xmlns:r="http://schemas.openxmlformats.org/officeDocument/2006/relationships" xmlns:p="http://schemas.openxmlformats.org/presentationml/2006/main">
  <p:tag name="PA" val="v5.0.6"/>
</p:tagLst>
</file>

<file path=ppt/tags/tag2.xml><?xml version="1.0" encoding="utf-8"?>
<p:tagLst xmlns:a="http://schemas.openxmlformats.org/drawingml/2006/main" xmlns:r="http://schemas.openxmlformats.org/officeDocument/2006/relationships" xmlns:p="http://schemas.openxmlformats.org/presentationml/2006/main">
  <p:tag name="PA" val="v5.0.6"/>
  <p:tag name="POCKET_SHAPE_SH" val="H"/>
</p:tagLst>
</file>

<file path=ppt/tags/tag20.xml><?xml version="1.0" encoding="utf-8"?>
<p:tagLst xmlns:a="http://schemas.openxmlformats.org/drawingml/2006/main" xmlns:r="http://schemas.openxmlformats.org/officeDocument/2006/relationships" xmlns:p="http://schemas.openxmlformats.org/presentationml/2006/main">
  <p:tag name="PA" val="v5.0.6"/>
</p:tagLst>
</file>

<file path=ppt/tags/tag3.xml><?xml version="1.0" encoding="utf-8"?>
<p:tagLst xmlns:a="http://schemas.openxmlformats.org/drawingml/2006/main" xmlns:r="http://schemas.openxmlformats.org/officeDocument/2006/relationships" xmlns:p="http://schemas.openxmlformats.org/presentationml/2006/main">
  <p:tag name="PA" val="v5.0.6"/>
  <p:tag name="POCKET_SHAPE_SH" val="H"/>
</p:tagLst>
</file>

<file path=ppt/tags/tag4.xml><?xml version="1.0" encoding="utf-8"?>
<p:tagLst xmlns:a="http://schemas.openxmlformats.org/drawingml/2006/main" xmlns:r="http://schemas.openxmlformats.org/officeDocument/2006/relationships" xmlns:p="http://schemas.openxmlformats.org/presentationml/2006/main">
  <p:tag name="PA" val="v5.0.6"/>
  <p:tag name="POCKET_SHAPE_SH" val="H"/>
</p:tagLst>
</file>

<file path=ppt/tags/tag5.xml><?xml version="1.0" encoding="utf-8"?>
<p:tagLst xmlns:a="http://schemas.openxmlformats.org/drawingml/2006/main" xmlns:r="http://schemas.openxmlformats.org/officeDocument/2006/relationships" xmlns:p="http://schemas.openxmlformats.org/presentationml/2006/main">
  <p:tag name="PA" val="v5.0.6"/>
</p:tagLst>
</file>

<file path=ppt/tags/tag6.xml><?xml version="1.0" encoding="utf-8"?>
<p:tagLst xmlns:a="http://schemas.openxmlformats.org/drawingml/2006/main" xmlns:r="http://schemas.openxmlformats.org/officeDocument/2006/relationships" xmlns:p="http://schemas.openxmlformats.org/presentationml/2006/main">
  <p:tag name="PA" val="v5.0.6"/>
</p:tagLst>
</file>

<file path=ppt/tags/tag7.xml><?xml version="1.0" encoding="utf-8"?>
<p:tagLst xmlns:a="http://schemas.openxmlformats.org/drawingml/2006/main" xmlns:r="http://schemas.openxmlformats.org/officeDocument/2006/relationships" xmlns:p="http://schemas.openxmlformats.org/presentationml/2006/main">
  <p:tag name="PA" val="v5.0.6"/>
</p:tagLst>
</file>

<file path=ppt/tags/tag8.xml><?xml version="1.0" encoding="utf-8"?>
<p:tagLst xmlns:a="http://schemas.openxmlformats.org/drawingml/2006/main" xmlns:r="http://schemas.openxmlformats.org/officeDocument/2006/relationships" xmlns:p="http://schemas.openxmlformats.org/presentationml/2006/main">
  <p:tag name="PA" val="v5.0.6"/>
</p:tagLst>
</file>

<file path=ppt/tags/tag9.xml><?xml version="1.0" encoding="utf-8"?>
<p:tagLst xmlns:a="http://schemas.openxmlformats.org/drawingml/2006/main" xmlns:r="http://schemas.openxmlformats.org/officeDocument/2006/relationships" xmlns:p="http://schemas.openxmlformats.org/presentationml/2006/main">
  <p:tag name="PA" val="v5.0.6"/>
</p:tagLst>
</file>

<file path=ppt/theme/theme1.xml><?xml version="1.0" encoding="utf-8"?>
<a:theme xmlns:a="http://schemas.openxmlformats.org/drawingml/2006/main" name="Office Theme">
  <a:themeElements>
    <a:clrScheme name="自定义 386">
      <a:dk1>
        <a:sysClr val="windowText" lastClr="000000"/>
      </a:dk1>
      <a:lt1>
        <a:sysClr val="window" lastClr="FFFFFF"/>
      </a:lt1>
      <a:dk2>
        <a:srgbClr val="29ABE2"/>
      </a:dk2>
      <a:lt2>
        <a:srgbClr val="E7E6E6"/>
      </a:lt2>
      <a:accent1>
        <a:srgbClr val="29ABE2"/>
      </a:accent1>
      <a:accent2>
        <a:srgbClr val="C8C8C8"/>
      </a:accent2>
      <a:accent3>
        <a:srgbClr val="29ABE2"/>
      </a:accent3>
      <a:accent4>
        <a:srgbClr val="C8C8C8"/>
      </a:accent4>
      <a:accent5>
        <a:srgbClr val="29ABE2"/>
      </a:accent5>
      <a:accent6>
        <a:srgbClr val="C8C8C8"/>
      </a:accent6>
      <a:hlink>
        <a:srgbClr val="29ABE2"/>
      </a:hlink>
      <a:folHlink>
        <a:srgbClr val="C8C8C8"/>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5349</Words>
  <Application>Microsoft Office PowerPoint</Application>
  <PresentationFormat>自定义</PresentationFormat>
  <Paragraphs>400</Paragraphs>
  <Slides>79</Slides>
  <Notes>79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79</vt:i4>
      </vt:variant>
    </vt:vector>
  </HeadingPairs>
  <TitlesOfParts>
    <vt:vector size="86" baseType="lpstr">
      <vt:lpstr>微软雅黑</vt:lpstr>
      <vt:lpstr>Arial</vt:lpstr>
      <vt:lpstr>Calibri</vt:lpstr>
      <vt:lpstr>Calibri Light</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bt1191</dc:title>
  <dc:creator/>
  <cp:lastModifiedBy/>
  <cp:revision>1</cp:revision>
  <dcterms:created xsi:type="dcterms:W3CDTF">2017-02-21T13:09:17Z</dcterms:created>
  <dcterms:modified xsi:type="dcterms:W3CDTF">2022-02-09T10:55:52Z</dcterms:modified>
</cp:coreProperties>
</file>